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256" r:id="rId2"/>
    <p:sldId id="258" r:id="rId3"/>
    <p:sldId id="319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4" r:id="rId12"/>
    <p:sldId id="355" r:id="rId13"/>
    <p:sldId id="356" r:id="rId14"/>
    <p:sldId id="357" r:id="rId15"/>
    <p:sldId id="352" r:id="rId16"/>
    <p:sldId id="353" r:id="rId17"/>
    <p:sldId id="358" r:id="rId18"/>
    <p:sldId id="359" r:id="rId19"/>
    <p:sldId id="323" r:id="rId20"/>
    <p:sldId id="360" r:id="rId21"/>
    <p:sldId id="361" r:id="rId22"/>
    <p:sldId id="362" r:id="rId23"/>
    <p:sldId id="322" r:id="rId24"/>
    <p:sldId id="363" r:id="rId25"/>
    <p:sldId id="364" r:id="rId26"/>
    <p:sldId id="365" r:id="rId27"/>
    <p:sldId id="368" r:id="rId28"/>
    <p:sldId id="369" r:id="rId29"/>
    <p:sldId id="370" r:id="rId30"/>
    <p:sldId id="371" r:id="rId31"/>
    <p:sldId id="372" r:id="rId32"/>
    <p:sldId id="366" r:id="rId33"/>
    <p:sldId id="373" r:id="rId34"/>
    <p:sldId id="374" r:id="rId35"/>
    <p:sldId id="375" r:id="rId36"/>
    <p:sldId id="367" r:id="rId37"/>
    <p:sldId id="376" r:id="rId38"/>
    <p:sldId id="325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9" r:id="rId47"/>
    <p:sldId id="384" r:id="rId48"/>
    <p:sldId id="385" r:id="rId49"/>
    <p:sldId id="386" r:id="rId50"/>
    <p:sldId id="387" r:id="rId51"/>
    <p:sldId id="388" r:id="rId52"/>
    <p:sldId id="390" r:id="rId53"/>
    <p:sldId id="391" r:id="rId54"/>
    <p:sldId id="392" r:id="rId55"/>
    <p:sldId id="393" r:id="rId56"/>
    <p:sldId id="394" r:id="rId57"/>
    <p:sldId id="395" r:id="rId58"/>
    <p:sldId id="396" r:id="rId59"/>
    <p:sldId id="397" r:id="rId60"/>
    <p:sldId id="398" r:id="rId61"/>
    <p:sldId id="399" r:id="rId62"/>
    <p:sldId id="400" r:id="rId63"/>
    <p:sldId id="401" r:id="rId64"/>
    <p:sldId id="402" r:id="rId65"/>
    <p:sldId id="407" r:id="rId66"/>
    <p:sldId id="403" r:id="rId67"/>
    <p:sldId id="404" r:id="rId68"/>
    <p:sldId id="406" r:id="rId69"/>
    <p:sldId id="408" r:id="rId70"/>
    <p:sldId id="409" r:id="rId71"/>
    <p:sldId id="410" r:id="rId72"/>
    <p:sldId id="411" r:id="rId73"/>
    <p:sldId id="412" r:id="rId74"/>
    <p:sldId id="413" r:id="rId75"/>
    <p:sldId id="414" r:id="rId76"/>
    <p:sldId id="415" r:id="rId77"/>
    <p:sldId id="416" r:id="rId78"/>
    <p:sldId id="417" r:id="rId79"/>
    <p:sldId id="418" r:id="rId80"/>
    <p:sldId id="419" r:id="rId81"/>
    <p:sldId id="420" r:id="rId82"/>
    <p:sldId id="421" r:id="rId83"/>
    <p:sldId id="422" r:id="rId84"/>
    <p:sldId id="431" r:id="rId85"/>
    <p:sldId id="423" r:id="rId86"/>
    <p:sldId id="424" r:id="rId87"/>
    <p:sldId id="425" r:id="rId88"/>
    <p:sldId id="426" r:id="rId89"/>
    <p:sldId id="427" r:id="rId90"/>
    <p:sldId id="428" r:id="rId91"/>
    <p:sldId id="429" r:id="rId92"/>
    <p:sldId id="430" r:id="rId93"/>
    <p:sldId id="432" r:id="rId94"/>
    <p:sldId id="433" r:id="rId95"/>
    <p:sldId id="434" r:id="rId96"/>
    <p:sldId id="435" r:id="rId97"/>
    <p:sldId id="436" r:id="rId98"/>
    <p:sldId id="437" r:id="rId99"/>
    <p:sldId id="438" r:id="rId100"/>
    <p:sldId id="439" r:id="rId101"/>
    <p:sldId id="440" r:id="rId102"/>
    <p:sldId id="441" r:id="rId103"/>
    <p:sldId id="442" r:id="rId104"/>
    <p:sldId id="443" r:id="rId105"/>
    <p:sldId id="444" r:id="rId106"/>
    <p:sldId id="317" r:id="rId10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C700"/>
    <a:srgbClr val="404040"/>
    <a:srgbClr val="F6C813"/>
    <a:srgbClr val="2BBE83"/>
    <a:srgbClr val="7030A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-852" y="-12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9.wmf"/><Relationship Id="rId6" Type="http://schemas.openxmlformats.org/officeDocument/2006/relationships/image" Target="../media/image71.wmf"/><Relationship Id="rId5" Type="http://schemas.openxmlformats.org/officeDocument/2006/relationships/image" Target="../media/image66.wmf"/><Relationship Id="rId4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24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4" Type="http://schemas.openxmlformats.org/officeDocument/2006/relationships/image" Target="../media/image15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image" Target="../media/image15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4" Type="http://schemas.openxmlformats.org/officeDocument/2006/relationships/image" Target="../media/image168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wmf"/><Relationship Id="rId1" Type="http://schemas.openxmlformats.org/officeDocument/2006/relationships/image" Target="../media/image17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8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2.emf"/><Relationship Id="rId5" Type="http://schemas.openxmlformats.org/officeDocument/2006/relationships/image" Target="../media/image177.wmf"/><Relationship Id="rId4" Type="http://schemas.openxmlformats.org/officeDocument/2006/relationships/image" Target="../media/image17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78.emf"/><Relationship Id="rId1" Type="http://schemas.openxmlformats.org/officeDocument/2006/relationships/image" Target="../media/image172.emf"/><Relationship Id="rId4" Type="http://schemas.openxmlformats.org/officeDocument/2006/relationships/image" Target="../media/image18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72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72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Relationship Id="rId4" Type="http://schemas.openxmlformats.org/officeDocument/2006/relationships/image" Target="../media/image189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190.wmf"/><Relationship Id="rId1" Type="http://schemas.openxmlformats.org/officeDocument/2006/relationships/image" Target="../media/image188.wmf"/><Relationship Id="rId5" Type="http://schemas.openxmlformats.org/officeDocument/2006/relationships/image" Target="../media/image193.wmf"/><Relationship Id="rId4" Type="http://schemas.openxmlformats.org/officeDocument/2006/relationships/image" Target="../media/image192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Relationship Id="rId5" Type="http://schemas.openxmlformats.org/officeDocument/2006/relationships/image" Target="../media/image198.wmf"/><Relationship Id="rId4" Type="http://schemas.openxmlformats.org/officeDocument/2006/relationships/image" Target="../media/image197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Relationship Id="rId4" Type="http://schemas.openxmlformats.org/officeDocument/2006/relationships/image" Target="../media/image202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emf"/><Relationship Id="rId2" Type="http://schemas.openxmlformats.org/officeDocument/2006/relationships/image" Target="../media/image208.wmf"/><Relationship Id="rId1" Type="http://schemas.openxmlformats.org/officeDocument/2006/relationships/image" Target="../media/image207.emf"/><Relationship Id="rId4" Type="http://schemas.openxmlformats.org/officeDocument/2006/relationships/image" Target="../media/image2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2" Type="http://schemas.openxmlformats.org/officeDocument/2006/relationships/image" Target="../media/image215.wmf"/><Relationship Id="rId1" Type="http://schemas.openxmlformats.org/officeDocument/2006/relationships/image" Target="../media/image2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6CF74-9DDF-4651-BC41-DE1223F62129}" type="datetimeFigureOut">
              <a:rPr lang="zh-CN" altLang="en-US" smtClean="0"/>
              <a:pPr/>
              <a:t>2017/11/1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B94F4-E825-4F15-BD31-FCCA43C083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887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056401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609638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588769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94170418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134780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564640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564640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564640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564640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10099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5887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5887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5887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5887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13515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19005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19005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19005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0771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263260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4477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5193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2041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0846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79305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90866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09949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5366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0969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574859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214306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2881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89268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89268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89268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89268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322768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322768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077196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13223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564498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07719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535132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850232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097006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0771963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534851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6322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545043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0092113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4120083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7750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7526721" y="12446000"/>
            <a:ext cx="6857279" cy="1038225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1"/>
            <a:r>
              <a:rPr lang="en-US" altLang="zh-CN" dirty="0" smtClean="0"/>
              <a:t>C++</a:t>
            </a:r>
            <a:r>
              <a:rPr lang="zh-CN" altLang="en-US" dirty="0" smtClean="0"/>
              <a:t>语言程序设计</a:t>
            </a:r>
            <a:endParaRPr lang="zh-CN" altLang="en-US" dirty="0"/>
          </a:p>
        </p:txBody>
      </p:sp>
      <p:sp>
        <p:nvSpPr>
          <p:cNvPr id="15" name="Shape 156"/>
          <p:cNvSpPr/>
          <p:nvPr userDrawn="1"/>
        </p:nvSpPr>
        <p:spPr>
          <a:xfrm>
            <a:off x="-462851" y="11833870"/>
            <a:ext cx="25133098" cy="2044452"/>
          </a:xfrm>
          <a:prstGeom prst="rect">
            <a:avLst/>
          </a:prstGeom>
          <a:solidFill>
            <a:srgbClr val="40404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53585F"/>
                </a:solidFill>
              </a:defRPr>
            </a:pPr>
            <a:endParaRPr/>
          </a:p>
        </p:txBody>
      </p:sp>
      <p:sp>
        <p:nvSpPr>
          <p:cNvPr id="16" name="Shape 157"/>
          <p:cNvSpPr>
            <a:spLocks noGrp="1"/>
          </p:cNvSpPr>
          <p:nvPr>
            <p:ph type="ctrTitle" idx="4294967295" hasCustomPrompt="1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基本概念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Shape 157"/>
          <p:cNvSpPr txBox="1">
            <a:spLocks/>
          </p:cNvSpPr>
          <p:nvPr userDrawn="1"/>
        </p:nvSpPr>
        <p:spPr>
          <a:xfrm>
            <a:off x="20488275" y="11306471"/>
            <a:ext cx="4200525" cy="3099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 hangingPunct="1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lang="zh-CN" altLang="en-US" sz="3200" dirty="0" smtClean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概率图模型及其应用                           </a:t>
            </a:r>
            <a:endParaRPr lang="zh-CN" altLang="en-US" sz="3200" spc="100" dirty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Shape 57"/>
          <p:cNvSpPr>
            <a:spLocks noGrp="1"/>
          </p:cNvSpPr>
          <p:nvPr>
            <p:ph type="body" idx="1"/>
          </p:nvPr>
        </p:nvSpPr>
        <p:spPr>
          <a:xfrm>
            <a:off x="2457450" y="1095375"/>
            <a:ext cx="20237449" cy="9207500"/>
          </a:xfrm>
          <a:prstGeom prst="rect">
            <a:avLst/>
          </a:prstGeom>
        </p:spPr>
        <p:txBody>
          <a:bodyPr/>
          <a:lstStyle/>
          <a:p>
            <a:r>
              <a:rPr dirty="0"/>
              <a:t>正文级别 1</a:t>
            </a:r>
          </a:p>
          <a:p>
            <a:pPr lvl="1"/>
            <a:r>
              <a:rPr dirty="0"/>
              <a:t>正文级别 2</a:t>
            </a:r>
          </a:p>
          <a:p>
            <a:pPr lvl="2"/>
            <a:r>
              <a:rPr dirty="0"/>
              <a:t>正文级别 3</a:t>
            </a:r>
          </a:p>
          <a:p>
            <a:pPr lvl="3"/>
            <a:r>
              <a:rPr dirty="0"/>
              <a:t>正文级别 4</a:t>
            </a:r>
          </a:p>
          <a:p>
            <a:pPr lvl="4"/>
            <a:r>
              <a:rPr dirty="0"/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7" y="673100"/>
            <a:ext cx="18135603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79" y="1104900"/>
            <a:ext cx="9525002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正文级别 1</a:t>
            </a:r>
          </a:p>
          <a:p>
            <a:pPr lvl="1"/>
            <a:r>
              <a:rPr dirty="0"/>
              <a:t>正文级别 2</a:t>
            </a:r>
          </a:p>
          <a:p>
            <a:pPr lvl="2"/>
            <a:r>
              <a:rPr dirty="0"/>
              <a:t>正文级别 3</a:t>
            </a:r>
          </a:p>
          <a:p>
            <a:pPr lvl="3"/>
            <a:r>
              <a:rPr dirty="0"/>
              <a:t>正文级别 4</a:t>
            </a:r>
          </a:p>
          <a:p>
            <a:pPr lvl="4"/>
            <a:r>
              <a:rPr dirty="0"/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正文级别 1</a:t>
            </a:r>
          </a:p>
          <a:p>
            <a:pPr lvl="1"/>
            <a:r>
              <a:rPr dirty="0"/>
              <a:t>正文级别 2</a:t>
            </a:r>
          </a:p>
          <a:p>
            <a:pPr lvl="2"/>
            <a:r>
              <a:rPr dirty="0"/>
              <a:t>正文级别 3</a:t>
            </a:r>
          </a:p>
          <a:p>
            <a:pPr lvl="3"/>
            <a:r>
              <a:rPr dirty="0"/>
              <a:t>正文级别 4</a:t>
            </a:r>
          </a:p>
          <a:p>
            <a:pPr lvl="4"/>
            <a:r>
              <a:rPr dirty="0"/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6" r:id="rId8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None/>
        <a:tabLst/>
        <a:defRPr sz="5200" b="0" i="0" u="none" strike="noStrike" cap="none" spc="0" baseline="0">
          <a:ln>
            <a:noFill/>
          </a:ln>
          <a:solidFill>
            <a:schemeClr val="tx1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Wingdings" pitchFamily="2" charset="2"/>
        <a:buChar char="p"/>
        <a:tabLst/>
        <a:defRPr sz="5200" b="0" i="0" u="none" strike="noStrike" cap="none" spc="0" baseline="0">
          <a:ln>
            <a:noFill/>
          </a:ln>
          <a:solidFill>
            <a:srgbClr val="7030A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Wingdings" pitchFamily="2" charset="2"/>
        <a:buChar char="Ø"/>
        <a:tabLst/>
        <a:defRPr sz="5200" b="0" i="0" u="none" strike="noStrike" cap="none" spc="0" baseline="0">
          <a:ln>
            <a:noFill/>
          </a:ln>
          <a:solidFill>
            <a:srgbClr val="00B0F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Wingdings" pitchFamily="2" charset="2"/>
        <a:buChar char="ü"/>
        <a:tabLst/>
        <a:defRPr sz="5200" b="0" i="0" u="none" strike="noStrike" cap="none" spc="0" baseline="0">
          <a:ln>
            <a:noFill/>
          </a:ln>
          <a:solidFill>
            <a:srgbClr val="FFC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6.emf"/><Relationship Id="rId4" Type="http://schemas.openxmlformats.org/officeDocument/2006/relationships/image" Target="../media/image205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7" Type="http://schemas.openxmlformats.org/officeDocument/2006/relationships/oleObject" Target="../embeddings/oleObject1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48.bin"/><Relationship Id="rId5" Type="http://schemas.openxmlformats.org/officeDocument/2006/relationships/oleObject" Target="../embeddings/oleObject147.bin"/><Relationship Id="rId4" Type="http://schemas.openxmlformats.org/officeDocument/2006/relationships/oleObject" Target="../embeddings/oleObject146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13.e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212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53.bin"/><Relationship Id="rId5" Type="http://schemas.openxmlformats.org/officeDocument/2006/relationships/oleObject" Target="../embeddings/oleObject152.bin"/><Relationship Id="rId4" Type="http://schemas.openxmlformats.org/officeDocument/2006/relationships/oleObject" Target="../embeddings/oleObject151.bin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emf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2.bin"/><Relationship Id="rId11" Type="http://schemas.openxmlformats.org/officeDocument/2006/relationships/oleObject" Target="../embeddings/oleObject67.bin"/><Relationship Id="rId5" Type="http://schemas.openxmlformats.org/officeDocument/2006/relationships/image" Target="../media/image101.png"/><Relationship Id="rId10" Type="http://schemas.openxmlformats.org/officeDocument/2006/relationships/oleObject" Target="../embeddings/oleObject66.bin"/><Relationship Id="rId4" Type="http://schemas.openxmlformats.org/officeDocument/2006/relationships/image" Target="../media/image100.png"/><Relationship Id="rId9" Type="http://schemas.openxmlformats.org/officeDocument/2006/relationships/oleObject" Target="../embeddings/oleObject6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12.png"/><Relationship Id="rId4" Type="http://schemas.openxmlformats.org/officeDocument/2006/relationships/oleObject" Target="../embeddings/oleObject7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5.png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4.bin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3.bin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9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91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2.emf"/><Relationship Id="rId4" Type="http://schemas.openxmlformats.org/officeDocument/2006/relationships/image" Target="../media/image141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3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143.emf"/><Relationship Id="rId4" Type="http://schemas.openxmlformats.org/officeDocument/2006/relationships/image" Target="../media/image14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7.emf"/><Relationship Id="rId4" Type="http://schemas.openxmlformats.org/officeDocument/2006/relationships/image" Target="../media/image146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9.emf"/><Relationship Id="rId4" Type="http://schemas.openxmlformats.org/officeDocument/2006/relationships/image" Target="../media/image148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0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94.bin"/><Relationship Id="rId4" Type="http://schemas.openxmlformats.org/officeDocument/2006/relationships/image" Target="../media/image152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notesSlide" Target="../notesSlides/notesSlide74.xml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image" Target="../media/image152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99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59.emf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emf"/><Relationship Id="rId5" Type="http://schemas.openxmlformats.org/officeDocument/2006/relationships/image" Target="../media/image161.emf"/><Relationship Id="rId4" Type="http://schemas.openxmlformats.org/officeDocument/2006/relationships/image" Target="../media/image160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4.emf"/><Relationship Id="rId4" Type="http://schemas.openxmlformats.org/officeDocument/2006/relationships/image" Target="../media/image163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2.emf"/><Relationship Id="rId4" Type="http://schemas.openxmlformats.org/officeDocument/2006/relationships/image" Target="../media/image16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notesSlide" Target="../notesSlides/notesSlide80.xml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169.emf"/><Relationship Id="rId4" Type="http://schemas.openxmlformats.org/officeDocument/2006/relationships/image" Target="../media/image159.emf"/><Relationship Id="rId9" Type="http://schemas.openxmlformats.org/officeDocument/2006/relationships/oleObject" Target="../embeddings/oleObject105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9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0.jpeg"/><Relationship Id="rId4" Type="http://schemas.openxmlformats.org/officeDocument/2006/relationships/image" Target="../media/image169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1.jpeg"/><Relationship Id="rId4" Type="http://schemas.openxmlformats.org/officeDocument/2006/relationships/image" Target="../media/image169.e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106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107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notesSlide" Target="../notesSlides/notesSlide89.xml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4" Type="http://schemas.openxmlformats.org/officeDocument/2006/relationships/oleObject" Target="../embeddings/oleObject1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17.bin"/><Relationship Id="rId5" Type="http://schemas.openxmlformats.org/officeDocument/2006/relationships/oleObject" Target="../embeddings/oleObject116.bin"/><Relationship Id="rId4" Type="http://schemas.openxmlformats.org/officeDocument/2006/relationships/oleObject" Target="../embeddings/oleObject115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21.bin"/><Relationship Id="rId5" Type="http://schemas.openxmlformats.org/officeDocument/2006/relationships/oleObject" Target="../embeddings/oleObject120.bin"/><Relationship Id="rId4" Type="http://schemas.openxmlformats.org/officeDocument/2006/relationships/oleObject" Target="../embeddings/oleObject119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24.bin"/><Relationship Id="rId5" Type="http://schemas.openxmlformats.org/officeDocument/2006/relationships/oleObject" Target="../embeddings/oleObject123.bin"/><Relationship Id="rId4" Type="http://schemas.openxmlformats.org/officeDocument/2006/relationships/oleObject" Target="../embeddings/oleObject122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27.bin"/><Relationship Id="rId5" Type="http://schemas.openxmlformats.org/officeDocument/2006/relationships/oleObject" Target="../embeddings/oleObject126.bin"/><Relationship Id="rId4" Type="http://schemas.openxmlformats.org/officeDocument/2006/relationships/oleObject" Target="../embeddings/oleObject125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30.bin"/><Relationship Id="rId5" Type="http://schemas.openxmlformats.org/officeDocument/2006/relationships/oleObject" Target="../embeddings/oleObject129.bin"/><Relationship Id="rId4" Type="http://schemas.openxmlformats.org/officeDocument/2006/relationships/oleObject" Target="../embeddings/oleObject128.bin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notesSlide" Target="../notesSlides/notesSlide95.xml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34.bin"/><Relationship Id="rId5" Type="http://schemas.openxmlformats.org/officeDocument/2006/relationships/oleObject" Target="../embeddings/oleObject133.bin"/><Relationship Id="rId4" Type="http://schemas.openxmlformats.org/officeDocument/2006/relationships/oleObject" Target="../embeddings/oleObject132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notesSlide" Target="../notesSlides/notesSlide96.xml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39.bin"/><Relationship Id="rId5" Type="http://schemas.openxmlformats.org/officeDocument/2006/relationships/oleObject" Target="../embeddings/oleObject138.bin"/><Relationship Id="rId4" Type="http://schemas.openxmlformats.org/officeDocument/2006/relationships/oleObject" Target="../embeddings/oleObject137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44.bin"/><Relationship Id="rId5" Type="http://schemas.openxmlformats.org/officeDocument/2006/relationships/oleObject" Target="../embeddings/oleObject143.bin"/><Relationship Id="rId4" Type="http://schemas.openxmlformats.org/officeDocument/2006/relationships/oleObject" Target="../embeddings/oleObject142.bin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5"/>
          <p:cNvSpPr/>
          <p:nvPr/>
        </p:nvSpPr>
        <p:spPr>
          <a:xfrm>
            <a:off x="-271105" y="4299712"/>
            <a:ext cx="24926210" cy="5116575"/>
          </a:xfrm>
          <a:prstGeom prst="rect">
            <a:avLst/>
          </a:prstGeom>
          <a:solidFill>
            <a:srgbClr val="38313C">
              <a:alpha val="8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" name="Shape 156"/>
          <p:cNvSpPr txBox="1">
            <a:spLocks/>
          </p:cNvSpPr>
          <p:nvPr/>
        </p:nvSpPr>
        <p:spPr>
          <a:xfrm>
            <a:off x="5769960" y="4797061"/>
            <a:ext cx="12971081" cy="1840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975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hangingPunct="1"/>
            <a:r>
              <a:rPr lang="zh-CN" altLang="en-US" sz="8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概率图模型及其应用</a:t>
            </a:r>
            <a:endParaRPr lang="zh-CN" altLang="en-US" sz="8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Shape 157"/>
          <p:cNvSpPr>
            <a:spLocks noGrp="1"/>
          </p:cNvSpPr>
          <p:nvPr>
            <p:ph type="body" sz="quarter" idx="4294967295"/>
          </p:nvPr>
        </p:nvSpPr>
        <p:spPr>
          <a:xfrm>
            <a:off x="8654143" y="7338477"/>
            <a:ext cx="8925070" cy="724082"/>
          </a:xfrm>
          <a:prstGeom prst="rect">
            <a:avLst/>
          </a:prstGeom>
        </p:spPr>
        <p:txBody>
          <a:bodyPr>
            <a:noAutofit/>
          </a:bodyPr>
          <a:lstStyle>
            <a:lvl1pPr defTabSz="817244">
              <a:defRPr sz="3564">
                <a:solidFill>
                  <a:srgbClr val="FFFFFF"/>
                </a:solidFill>
              </a:defRPr>
            </a:lvl1pPr>
          </a:lstStyle>
          <a:p>
            <a:r>
              <a:rPr lang="zh-CN" altLang="en-US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第三章 有向图模型</a:t>
            </a:r>
            <a:endParaRPr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Shape 158"/>
          <p:cNvSpPr/>
          <p:nvPr/>
        </p:nvSpPr>
        <p:spPr>
          <a:xfrm>
            <a:off x="7485784" y="6890657"/>
            <a:ext cx="9504218" cy="0"/>
          </a:xfrm>
          <a:prstGeom prst="line">
            <a:avLst/>
          </a:prstGeom>
          <a:ln w="57150">
            <a:solidFill>
              <a:srgbClr val="F6C81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5"/>
            <a:ext cx="20151724" cy="9812111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r>
              <a:rPr lang="zh-CN" altLang="en-US" dirty="0" smtClean="0"/>
              <a:t>模型学习</a:t>
            </a:r>
            <a:endParaRPr dirty="0"/>
          </a:p>
          <a:p>
            <a:pPr lvl="1"/>
            <a:r>
              <a:rPr lang="zh-CN" altLang="en-US" dirty="0" smtClean="0"/>
              <a:t>最大似然估计</a:t>
            </a:r>
            <a:endParaRPr lang="zh-CN" altLang="en-US" dirty="0"/>
          </a:p>
          <a:p>
            <a:pPr lvl="2"/>
            <a:r>
              <a:rPr lang="en-US" altLang="zh-CN" dirty="0" smtClean="0"/>
              <a:t>N</a:t>
            </a:r>
            <a:r>
              <a:rPr lang="zh-CN" altLang="en-US" dirty="0" smtClean="0"/>
              <a:t>个独立同分布的样本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样本集的似然概率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对数似然函数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分类问题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最大似然估计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朴素贝叶斯分类器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64181" y="3303634"/>
            <a:ext cx="1415845" cy="151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84361" y="3592188"/>
            <a:ext cx="2477729" cy="86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46193" y="4251390"/>
            <a:ext cx="4866967" cy="236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3996" y="6105827"/>
            <a:ext cx="8576237" cy="235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3995" y="8377081"/>
            <a:ext cx="8954339" cy="150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41162" y="9704438"/>
            <a:ext cx="4532204" cy="162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6521530"/>
      </p:ext>
    </p:extLst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8364991" y="3030991"/>
            <a:ext cx="7654019" cy="7654019"/>
          </a:xfrm>
          <a:prstGeom prst="ellipse">
            <a:avLst/>
          </a:prstGeom>
          <a:solidFill>
            <a:srgbClr val="DCDEE0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8800257" y="3466257"/>
            <a:ext cx="6783486" cy="6783486"/>
          </a:xfrm>
          <a:prstGeom prst="ellipse">
            <a:avLst/>
          </a:prstGeom>
          <a:solidFill>
            <a:srgbClr val="F6C81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olidFill>
                <a:srgbClr val="F6C813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9185914" y="7002374"/>
            <a:ext cx="602729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 lang="zh-CN" altLang="en-US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有向图模型综述</a:t>
            </a:r>
            <a:endParaRPr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1937999" y="4531873"/>
            <a:ext cx="55143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lang="en-US" altLang="zh-CN" dirty="0"/>
              <a:t>f</a:t>
            </a:r>
            <a:endParaRPr dirty="0"/>
          </a:p>
        </p:txBody>
      </p:sp>
      <p:sp>
        <p:nvSpPr>
          <p:cNvPr id="145" name="Shape 145"/>
          <p:cNvSpPr/>
          <p:nvPr/>
        </p:nvSpPr>
        <p:spPr>
          <a:xfrm>
            <a:off x="11620500" y="4588240"/>
            <a:ext cx="1143000" cy="1143003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542933" y="6511925"/>
            <a:ext cx="5298135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1887706" y="6207633"/>
            <a:ext cx="608587" cy="608587"/>
          </a:xfrm>
          <a:prstGeom prst="ellipse">
            <a:avLst/>
          </a:prstGeom>
          <a:solidFill>
            <a:srgbClr val="F5C9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2136818" y="6456743"/>
            <a:ext cx="110365" cy="1103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367870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有向图模型的条件独立性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zh-CN" dirty="0"/>
              <a:t>每一个节点在其直接前驱节点的值确定后，这个节点条件独立于其所有非直接前驱</a:t>
            </a:r>
            <a:r>
              <a:rPr lang="zh-CN" altLang="zh-CN" dirty="0" smtClean="0"/>
              <a:t>节点</a:t>
            </a:r>
            <a:endParaRPr lang="en-US" altLang="zh-CN" dirty="0" smtClean="0"/>
          </a:p>
          <a:p>
            <a:pPr lvl="2"/>
            <a:r>
              <a:rPr lang="zh-CN" altLang="zh-CN" dirty="0"/>
              <a:t>贝叶斯网络可以看做是</a:t>
            </a:r>
            <a:r>
              <a:rPr lang="en-US" altLang="zh-CN" dirty="0"/>
              <a:t>Markov</a:t>
            </a:r>
            <a:r>
              <a:rPr lang="zh-CN" altLang="zh-CN" dirty="0"/>
              <a:t>链的非线性</a:t>
            </a:r>
            <a:r>
              <a:rPr lang="zh-CN" altLang="zh-CN" dirty="0" smtClean="0"/>
              <a:t>扩展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3"/>
            <a:r>
              <a:rPr lang="zh-CN" altLang="en-US" dirty="0" smtClean="0"/>
              <a:t>有向局部马尔科夫性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有序马尔科夫性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3.6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有向图模型综述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3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5" name="Rectangle 1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683363" y="75476"/>
            <a:ext cx="640516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78532" y="7075165"/>
            <a:ext cx="405591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3125008" y="8268742"/>
            <a:ext cx="67820473" cy="6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51236" y="7256511"/>
            <a:ext cx="365558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-1"/>
            <a:ext cx="381631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834938" y="983812"/>
            <a:ext cx="1006916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5544800" y="1730903"/>
            <a:ext cx="608904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5544799" y="4418316"/>
            <a:ext cx="567482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48834" name="图片 3" descr="http://latex.codecogs.com/gif.latex?P(x_1,x_2,...,x_n)=\prod%5en_%7bi=1%7dP(x_i|Parents(x_i)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511" y="6104480"/>
            <a:ext cx="8323303" cy="135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35" name="图片 2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9536" y="8121526"/>
            <a:ext cx="4883894" cy="80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36" name="图片 2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3456" y="9838289"/>
            <a:ext cx="4176954" cy="59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8747492"/>
      </p:ext>
    </p:extLst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有向图模型的条件独立性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zh-CN" dirty="0"/>
              <a:t>每一个节点在其直接前驱节点的值确定后，这个节点条件独立于其所有非直接前驱</a:t>
            </a:r>
            <a:r>
              <a:rPr lang="zh-CN" altLang="zh-CN" dirty="0" smtClean="0"/>
              <a:t>节点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有向全局马尔科夫性</a:t>
            </a:r>
            <a:endParaRPr lang="en-US" altLang="zh-CN" dirty="0" smtClean="0"/>
          </a:p>
          <a:p>
            <a:pPr lvl="3"/>
            <a:endParaRPr lang="en-US" altLang="zh-CN" dirty="0"/>
          </a:p>
          <a:p>
            <a:pPr lvl="3"/>
            <a:endParaRPr lang="en-US" altLang="zh-CN" dirty="0" smtClean="0"/>
          </a:p>
          <a:p>
            <a:pPr lvl="3"/>
            <a:r>
              <a:rPr lang="zh-CN" altLang="en-US" dirty="0" smtClean="0"/>
              <a:t>特别注意：</a:t>
            </a:r>
            <a:endParaRPr lang="en-US" altLang="zh-CN" dirty="0" smtClean="0"/>
          </a:p>
          <a:p>
            <a:pPr lvl="2"/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3.6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有向图模型综述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3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5" name="Rectangle 1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683363" y="75476"/>
            <a:ext cx="640516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78532" y="7075165"/>
            <a:ext cx="405591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3125008" y="8268742"/>
            <a:ext cx="67820473" cy="6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51236" y="7256511"/>
            <a:ext cx="365558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-1"/>
            <a:ext cx="381631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834938" y="983812"/>
            <a:ext cx="1006916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5544800" y="1730903"/>
            <a:ext cx="608904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5544799" y="4418316"/>
            <a:ext cx="567482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40957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5770179" y="6274675"/>
          <a:ext cx="10685806" cy="2900856"/>
        </p:xfrm>
        <a:graphic>
          <a:graphicData uri="http://schemas.openxmlformats.org/presentationml/2006/ole">
            <p:oleObj spid="_x0000_s15361" name="Visio" r:id="rId4" imgW="3436631" imgH="934470" progId="Visio.Drawing.11">
              <p:embed/>
            </p:oleObj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2044854" y="4761186"/>
          <a:ext cx="3247698" cy="1136694"/>
        </p:xfrm>
        <a:graphic>
          <a:graphicData uri="http://schemas.openxmlformats.org/presentationml/2006/ole">
            <p:oleObj spid="_x0000_s15363" name="Equation" r:id="rId5" imgW="736280" imgH="215806" progId="Equation.DSMT4">
              <p:embed/>
            </p:oleObj>
          </a:graphicData>
        </a:graphic>
      </p:graphicFrame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5891639" y="9143999"/>
          <a:ext cx="5949069" cy="2711669"/>
        </p:xfrm>
        <a:graphic>
          <a:graphicData uri="http://schemas.openxmlformats.org/presentationml/2006/ole">
            <p:oleObj spid="_x0000_s15365" name="Visio" r:id="rId6" imgW="2050579" imgH="934470" progId="Visio.Drawing.11">
              <p:embed/>
            </p:oleObj>
          </a:graphicData>
        </a:graphic>
      </p:graphicFrame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8986345" y="9490841"/>
          <a:ext cx="3694614" cy="1103586"/>
        </p:xfrm>
        <a:graphic>
          <a:graphicData uri="http://schemas.openxmlformats.org/presentationml/2006/ole">
            <p:oleObj spid="_x0000_s15367" name="Equation" r:id="rId7" imgW="736280" imgH="215806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05762824"/>
      </p:ext>
    </p:extLst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有向图模型的条件独立性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马尔科夫毯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节点</a:t>
            </a:r>
            <a:r>
              <a:rPr lang="en-US" dirty="0" smtClean="0"/>
              <a:t>t</a:t>
            </a:r>
            <a:r>
              <a:rPr lang="zh-CN" altLang="en-US" dirty="0" smtClean="0"/>
              <a:t>独立于马尔科夫毯之外的任何节点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在</a:t>
            </a:r>
            <a:r>
              <a:rPr lang="en-US" dirty="0" smtClean="0"/>
              <a:t>Gibbs</a:t>
            </a:r>
            <a:r>
              <a:rPr lang="zh-CN" altLang="en-US" dirty="0" smtClean="0"/>
              <a:t>采样中需要分析节点</a:t>
            </a:r>
            <a:r>
              <a:rPr lang="en-US" dirty="0" smtClean="0"/>
              <a:t>t</a:t>
            </a:r>
            <a:r>
              <a:rPr lang="zh-CN" altLang="en-US" dirty="0" smtClean="0"/>
              <a:t>的全条件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无论是分子还是</a:t>
            </a:r>
            <a:r>
              <a:rPr lang="zh-CN" altLang="en-US" dirty="0" smtClean="0"/>
              <a:t>分母，所有与</a:t>
            </a:r>
            <a:r>
              <a:rPr lang="en-US" altLang="zh-CN" dirty="0" err="1" smtClean="0"/>
              <a:t>xt</a:t>
            </a:r>
            <a:r>
              <a:rPr lang="en-US" dirty="0" smtClean="0"/>
              <a:t> </a:t>
            </a:r>
            <a:r>
              <a:rPr lang="zh-CN" altLang="en-US" dirty="0" smtClean="0"/>
              <a:t>无关的变量都可以忽略</a:t>
            </a:r>
            <a:endParaRPr lang="en-US" altLang="zh-CN" dirty="0" smtClean="0"/>
          </a:p>
          <a:p>
            <a:pPr lvl="2"/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3.6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有向图模型综述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3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5" name="Rectangle 1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683363" y="75476"/>
            <a:ext cx="640516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78532" y="7075165"/>
            <a:ext cx="405591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3125008" y="8268742"/>
            <a:ext cx="67820473" cy="6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51236" y="7256511"/>
            <a:ext cx="365558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-1"/>
            <a:ext cx="381631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834938" y="983812"/>
            <a:ext cx="1006916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5544800" y="1730903"/>
            <a:ext cx="608904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5544799" y="4418316"/>
            <a:ext cx="567482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40957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56006" name="图片 2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1794" y="2396358"/>
            <a:ext cx="10013160" cy="13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0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6007" name="Object 7"/>
          <p:cNvGraphicFramePr>
            <a:graphicFrameLocks noChangeAspect="1"/>
          </p:cNvGraphicFramePr>
          <p:nvPr/>
        </p:nvGraphicFramePr>
        <p:xfrm>
          <a:off x="16333075" y="5202621"/>
          <a:ext cx="5953061" cy="1860331"/>
        </p:xfrm>
        <a:graphic>
          <a:graphicData uri="http://schemas.openxmlformats.org/presentationml/2006/ole">
            <p:oleObj spid="_x0000_s256007" name="Equation" r:id="rId5" imgW="1371600" imgH="431800" progId="Equation.DSMT4">
              <p:embed/>
            </p:oleObj>
          </a:graphicData>
        </a:graphic>
      </p:graphicFrame>
      <p:pic>
        <p:nvPicPr>
          <p:cNvPr id="256009" name="图片 2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8497" y="8814238"/>
            <a:ext cx="1406568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5762824"/>
      </p:ext>
    </p:extLst>
  </p:cSld>
  <p:clrMapOvr>
    <a:masterClrMapping/>
  </p:clrMapOvr>
  <p:transition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有向图模型</a:t>
            </a:r>
            <a:r>
              <a:rPr lang="zh-CN" altLang="en-US" dirty="0" smtClean="0">
                <a:latin typeface="+mn-ea"/>
                <a:ea typeface="+mn-ea"/>
              </a:rPr>
              <a:t>的结构学习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结构学习常用“评分搜索”的方法：先定义一个评分函数，以此来估计贝叶斯网与训练数据的契合程度，然后基于这个评分函数来寻找结构最优的贝叶斯</a:t>
            </a:r>
            <a:r>
              <a:rPr lang="zh-CN" altLang="en-US" dirty="0" smtClean="0"/>
              <a:t>网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基于“最小描述长度”（</a:t>
            </a:r>
            <a:r>
              <a:rPr lang="en-US" dirty="0" smtClean="0"/>
              <a:t>Minimal Description Length,</a:t>
            </a:r>
            <a:r>
              <a:rPr lang="zh-CN" altLang="en-US" dirty="0" smtClean="0"/>
              <a:t>简称</a:t>
            </a:r>
            <a:r>
              <a:rPr lang="en-US" dirty="0" smtClean="0"/>
              <a:t>MDL</a:t>
            </a:r>
            <a:r>
              <a:rPr lang="zh-CN" altLang="en-US" dirty="0" smtClean="0"/>
              <a:t>）</a:t>
            </a:r>
            <a:r>
              <a:rPr lang="zh-CN" altLang="en-US" dirty="0" smtClean="0"/>
              <a:t>准则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训练数据集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贝叶斯网络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3.6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有向图模型综述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3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5" name="Rectangle 1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683363" y="75476"/>
            <a:ext cx="640516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78532" y="7075165"/>
            <a:ext cx="405591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3125008" y="8268742"/>
            <a:ext cx="67820473" cy="6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51236" y="7256511"/>
            <a:ext cx="365558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-1"/>
            <a:ext cx="381631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834938" y="983812"/>
            <a:ext cx="1006916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5544800" y="1730903"/>
            <a:ext cx="608904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5544799" y="4418316"/>
            <a:ext cx="567482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40957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600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8051" name="Object 3"/>
          <p:cNvGraphicFramePr>
            <a:graphicFrameLocks noChangeAspect="1"/>
          </p:cNvGraphicFramePr>
          <p:nvPr/>
        </p:nvGraphicFramePr>
        <p:xfrm>
          <a:off x="11666483" y="6810703"/>
          <a:ext cx="11035862" cy="1141641"/>
        </p:xfrm>
        <a:graphic>
          <a:graphicData uri="http://schemas.openxmlformats.org/presentationml/2006/ole">
            <p:oleObj spid="_x0000_s258051" name="Equation" r:id="rId4" imgW="1930400" imgH="203200" progId="Equation.DSMT4">
              <p:embed/>
            </p:oleObj>
          </a:graphicData>
        </a:graphic>
      </p:graphicFrame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8053" name="Object 5"/>
          <p:cNvGraphicFramePr>
            <a:graphicFrameLocks noChangeAspect="1"/>
          </p:cNvGraphicFramePr>
          <p:nvPr/>
        </p:nvGraphicFramePr>
        <p:xfrm>
          <a:off x="8828688" y="7945819"/>
          <a:ext cx="5833245" cy="1166649"/>
        </p:xfrm>
        <a:graphic>
          <a:graphicData uri="http://schemas.openxmlformats.org/presentationml/2006/ole">
            <p:oleObj spid="_x0000_s258053" name="Equation" r:id="rId5" imgW="1143000" imgH="228600" progId="Equation.DSMT4">
              <p:embed/>
            </p:oleObj>
          </a:graphicData>
        </a:graphic>
      </p:graphicFrame>
      <p:sp>
        <p:nvSpPr>
          <p:cNvPr id="258056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8055" name="Object 7"/>
          <p:cNvGraphicFramePr>
            <a:graphicFrameLocks noChangeAspect="1"/>
          </p:cNvGraphicFramePr>
          <p:nvPr/>
        </p:nvGraphicFramePr>
        <p:xfrm>
          <a:off x="9062922" y="9626426"/>
          <a:ext cx="3927863" cy="1031064"/>
        </p:xfrm>
        <a:graphic>
          <a:graphicData uri="http://schemas.openxmlformats.org/presentationml/2006/ole">
            <p:oleObj spid="_x0000_s258055" name="Equation" r:id="rId6" imgW="761669" imgH="203112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05762824"/>
      </p:ext>
    </p:extLst>
  </p:cSld>
  <p:clrMapOvr>
    <a:masterClrMapping/>
  </p:clrMapOvr>
  <p:transition spd="med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有向图模型</a:t>
            </a:r>
            <a:r>
              <a:rPr lang="zh-CN" altLang="en-US" dirty="0" smtClean="0">
                <a:latin typeface="+mn-ea"/>
                <a:ea typeface="+mn-ea"/>
              </a:rPr>
              <a:t>的结构学习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从所有</a:t>
            </a:r>
            <a:r>
              <a:rPr lang="zh-CN" altLang="en-US" dirty="0" smtClean="0"/>
              <a:t>可能的网络结构空间中搜索</a:t>
            </a:r>
            <a:r>
              <a:rPr lang="zh-CN" altLang="en-US" dirty="0" smtClean="0"/>
              <a:t>最优贝叶斯网络结构是一个</a:t>
            </a:r>
            <a:r>
              <a:rPr lang="en-US" dirty="0" smtClean="0"/>
              <a:t>NP</a:t>
            </a:r>
            <a:r>
              <a:rPr lang="zh-CN" altLang="en-US" dirty="0" smtClean="0"/>
              <a:t>难</a:t>
            </a:r>
            <a:r>
              <a:rPr lang="zh-CN" altLang="en-US" dirty="0" smtClean="0"/>
              <a:t>问题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近似求解</a:t>
            </a:r>
            <a:r>
              <a:rPr lang="zh-CN" altLang="en-US" dirty="0" smtClean="0"/>
              <a:t>方法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贪心</a:t>
            </a:r>
            <a:r>
              <a:rPr lang="zh-CN" altLang="en-US" dirty="0" smtClean="0"/>
              <a:t>法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树状结构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3.6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有向图模型综述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3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5" name="Rectangle 1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683363" y="75476"/>
            <a:ext cx="640516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78532" y="7075165"/>
            <a:ext cx="405591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3125008" y="8268742"/>
            <a:ext cx="67820473" cy="6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51236" y="7256511"/>
            <a:ext cx="365558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-1"/>
            <a:ext cx="381631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834938" y="983812"/>
            <a:ext cx="1006916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5544800" y="1730903"/>
            <a:ext cx="608904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5544799" y="4418316"/>
            <a:ext cx="567482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40957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600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8056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5762824"/>
      </p:ext>
    </p:extLst>
  </p:cSld>
  <p:clrMapOvr>
    <a:masterClrMapping/>
  </p:clrMapOvr>
  <p:transition spd="med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8364991" y="3030991"/>
            <a:ext cx="7654019" cy="7654019"/>
          </a:xfrm>
          <a:prstGeom prst="ellipse">
            <a:avLst/>
          </a:prstGeom>
          <a:solidFill>
            <a:srgbClr val="DCDEE0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8800257" y="3466257"/>
            <a:ext cx="6783486" cy="6783486"/>
          </a:xfrm>
          <a:prstGeom prst="ellipse">
            <a:avLst/>
          </a:prstGeom>
          <a:solidFill>
            <a:srgbClr val="F6C81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olidFill>
                <a:srgbClr val="F6C813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10790834" y="7002374"/>
            <a:ext cx="348813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 lang="en-US" altLang="zh-CN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THANKS</a:t>
            </a:r>
            <a:r>
              <a:rPr lang="zh-CN" altLang="en-US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  <a:endParaRPr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9542933" y="6511925"/>
            <a:ext cx="5298135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1887706" y="6207633"/>
            <a:ext cx="608587" cy="608587"/>
          </a:xfrm>
          <a:prstGeom prst="ellipse">
            <a:avLst/>
          </a:prstGeom>
          <a:solidFill>
            <a:srgbClr val="F5C9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2136818" y="6456743"/>
            <a:ext cx="110365" cy="1103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351439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5"/>
            <a:ext cx="20151724" cy="9812111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/>
          <a:p>
            <a:r>
              <a:rPr lang="zh-CN" altLang="en-US" dirty="0" smtClean="0"/>
              <a:t>模型学习</a:t>
            </a:r>
            <a:endParaRPr dirty="0"/>
          </a:p>
          <a:p>
            <a:pPr lvl="1"/>
            <a:r>
              <a:rPr lang="zh-CN" altLang="en-US" dirty="0" smtClean="0"/>
              <a:t>最大似然估计</a:t>
            </a:r>
            <a:endParaRPr lang="zh-CN" altLang="en-US" dirty="0"/>
          </a:p>
          <a:p>
            <a:pPr lvl="2"/>
            <a:r>
              <a:rPr lang="en-US" altLang="zh-CN" dirty="0" smtClean="0"/>
              <a:t>NBC</a:t>
            </a:r>
            <a:r>
              <a:rPr lang="zh-CN" altLang="en-US" dirty="0" smtClean="0"/>
              <a:t>的联合概率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对数似然函数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二分类问题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r>
              <a:rPr lang="zh-CN" altLang="en-US" dirty="0" smtClean="0"/>
              <a:t>通过求解           得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 </a:t>
            </a:r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朴素贝叶斯分类器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72799" y="2300742"/>
            <a:ext cx="11710220" cy="238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18835" y="4041051"/>
            <a:ext cx="11353394" cy="224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10223" y="5956087"/>
            <a:ext cx="17703232" cy="475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3755" y="8288592"/>
            <a:ext cx="1681316" cy="160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3605" y="9763431"/>
            <a:ext cx="1966451" cy="165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652153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5"/>
            <a:ext cx="20151724" cy="981211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模型学习</a:t>
            </a:r>
            <a:endParaRPr dirty="0"/>
          </a:p>
          <a:p>
            <a:pPr lvl="1"/>
            <a:r>
              <a:rPr lang="zh-CN" altLang="en-US" dirty="0" smtClean="0"/>
              <a:t>最大似然估计</a:t>
            </a:r>
            <a:endParaRPr lang="zh-CN" altLang="en-US" dirty="0"/>
          </a:p>
          <a:p>
            <a:pPr lvl="2"/>
            <a:r>
              <a:rPr lang="zh-CN" altLang="en-US" dirty="0" smtClean="0"/>
              <a:t>二分类问题，特征也是二项分布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多分类问题，特征是多项分布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特征是高斯分布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朴素贝叶斯分类器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05283" y="3687095"/>
            <a:ext cx="1966451" cy="165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27560" y="3569110"/>
            <a:ext cx="2241755" cy="168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03253" y="5220928"/>
            <a:ext cx="2055946" cy="172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67913" y="5250425"/>
            <a:ext cx="2820835" cy="174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2236" y="8229598"/>
            <a:ext cx="9510193" cy="154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2890" y="9949930"/>
            <a:ext cx="12654116" cy="15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49870" y="7020232"/>
            <a:ext cx="4571368" cy="209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08929" y="6947719"/>
            <a:ext cx="5375071" cy="231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652153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5"/>
            <a:ext cx="20151724" cy="981211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模型学习</a:t>
            </a:r>
            <a:endParaRPr dirty="0"/>
          </a:p>
          <a:p>
            <a:pPr lvl="1"/>
            <a:r>
              <a:rPr lang="zh-CN" altLang="en-US" dirty="0" smtClean="0"/>
              <a:t>最大似然估计</a:t>
            </a:r>
            <a:endParaRPr lang="zh-CN" altLang="en-US" dirty="0"/>
          </a:p>
          <a:p>
            <a:pPr lvl="2"/>
            <a:r>
              <a:rPr lang="zh-CN" altLang="en-US" dirty="0" smtClean="0"/>
              <a:t>拉普拉斯平滑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多分类问题，特征是多项分布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朴素贝叶斯分类器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03253" y="5220928"/>
            <a:ext cx="2055946" cy="172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67913" y="5250425"/>
            <a:ext cx="2820835" cy="174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10968" y="3500148"/>
            <a:ext cx="2853175" cy="159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44895" y="3506103"/>
            <a:ext cx="3292782" cy="150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652153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5"/>
            <a:ext cx="20151724" cy="981211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模型学习</a:t>
            </a:r>
            <a:endParaRPr dirty="0"/>
          </a:p>
          <a:p>
            <a:pPr lvl="1"/>
            <a:r>
              <a:rPr lang="zh-CN" altLang="en-US" dirty="0" smtClean="0"/>
              <a:t>贝叶斯估计</a:t>
            </a:r>
            <a:endParaRPr lang="zh-CN" altLang="en-US" dirty="0"/>
          </a:p>
          <a:p>
            <a:pPr lvl="2"/>
            <a:r>
              <a:rPr lang="zh-CN" altLang="en-US" dirty="0" smtClean="0"/>
              <a:t>假定参数服从先验分布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最大化后验概率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假设         服从均匀分布，</a:t>
            </a:r>
            <a:r>
              <a:rPr lang="en-US" altLang="zh-CN" dirty="0" smtClean="0"/>
              <a:t>MAP</a:t>
            </a:r>
            <a:r>
              <a:rPr lang="zh-CN" altLang="en-US" dirty="0" smtClean="0"/>
              <a:t>退化为</a:t>
            </a:r>
            <a:r>
              <a:rPr lang="en-US" altLang="zh-CN" dirty="0" smtClean="0"/>
              <a:t>MLE</a:t>
            </a:r>
          </a:p>
          <a:p>
            <a:pPr lvl="2"/>
            <a:r>
              <a:rPr lang="zh-CN" altLang="en-US" dirty="0" smtClean="0"/>
              <a:t>假设         服从狄利克雷分布，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朴素贝叶斯分类器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7169" y="4184855"/>
            <a:ext cx="1275940" cy="99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图片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18980" y="0"/>
            <a:ext cx="10865020" cy="566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79276" y="5132437"/>
            <a:ext cx="8818908" cy="24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6188" y="7286933"/>
            <a:ext cx="1275940" cy="99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6691" y="8791268"/>
            <a:ext cx="1275940" cy="99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32541" y="8790038"/>
            <a:ext cx="1764275" cy="85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10270" y="8790039"/>
            <a:ext cx="1755059" cy="82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477" y="10117393"/>
            <a:ext cx="3628103" cy="165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10916" y="10110837"/>
            <a:ext cx="4188541" cy="162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652153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5"/>
            <a:ext cx="20151724" cy="981211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推断</a:t>
            </a:r>
            <a:endParaRPr dirty="0"/>
          </a:p>
          <a:p>
            <a:pPr lvl="1"/>
            <a:r>
              <a:rPr lang="zh-CN" altLang="en-US" dirty="0" smtClean="0"/>
              <a:t>对未知样本进行分类</a:t>
            </a:r>
            <a:endParaRPr lang="zh-CN" altLang="en-US" dirty="0"/>
          </a:p>
          <a:p>
            <a:pPr lvl="2"/>
            <a:r>
              <a:rPr lang="zh-CN" altLang="en-US" dirty="0" smtClean="0"/>
              <a:t>图模型中的随机变量分为两种：观测量和隐变量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计算隐变量的后验概率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分类问题中的推断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朴素贝叶斯分类器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11664" y="5427409"/>
            <a:ext cx="10356636" cy="165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2182167" y="7197213"/>
          <a:ext cx="2389239" cy="973394"/>
        </p:xfrm>
        <a:graphic>
          <a:graphicData uri="http://schemas.openxmlformats.org/presentationml/2006/ole">
            <p:oleObj spid="_x0000_s7183" name="Equation" r:id="rId5" imgW="583947" imgH="241195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2760291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5"/>
            <a:ext cx="20151724" cy="981211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计算和评估</a:t>
            </a:r>
            <a:endParaRPr dirty="0"/>
          </a:p>
          <a:p>
            <a:pPr lvl="1"/>
            <a:r>
              <a:rPr lang="en-US" altLang="zh-CN" dirty="0" smtClean="0"/>
              <a:t>python</a:t>
            </a:r>
            <a:r>
              <a:rPr lang="zh-CN" altLang="en-US" dirty="0" smtClean="0"/>
              <a:t>代码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评价指标</a:t>
            </a:r>
            <a:endParaRPr lang="zh-CN" altLang="en-US" dirty="0"/>
          </a:p>
          <a:p>
            <a:pPr lvl="2"/>
            <a:r>
              <a:rPr lang="zh-CN" altLang="en-US" dirty="0" smtClean="0"/>
              <a:t>准确率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召回率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F1</a:t>
            </a:r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朴素贝叶斯分类器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8524569" y="5574891"/>
          <a:ext cx="2389937" cy="1209366"/>
        </p:xfrm>
        <a:graphic>
          <a:graphicData uri="http://schemas.openxmlformats.org/presentationml/2006/ole">
            <p:oleObj spid="_x0000_s26663" name="Equation" r:id="rId4" imgW="799753" imgH="393529" progId="Equation.DSMT4">
              <p:embed/>
            </p:oleObj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8465573" y="7256206"/>
          <a:ext cx="2401879" cy="1120877"/>
        </p:xfrm>
        <a:graphic>
          <a:graphicData uri="http://schemas.openxmlformats.org/presentationml/2006/ole">
            <p:oleObj spid="_x0000_s26664" name="Equation" r:id="rId5" imgW="850531" imgH="393529" progId="Equation.DSMT4">
              <p:embed/>
            </p:oleObj>
          </a:graphicData>
        </a:graphic>
      </p:graphicFrame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8436076" y="8849031"/>
          <a:ext cx="2292322" cy="1415846"/>
        </p:xfrm>
        <a:graphic>
          <a:graphicData uri="http://schemas.openxmlformats.org/presentationml/2006/ole">
            <p:oleObj spid="_x0000_s26665" name="Equation" r:id="rId6" imgW="647419" imgH="393529" progId="Equation.DSMT4">
              <p:embed/>
            </p:oleObj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4859820" y="5810865"/>
          <a:ext cx="8501625" cy="2397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3875"/>
                <a:gridCol w="2833875"/>
                <a:gridCol w="2833875"/>
              </a:tblGrid>
              <a:tr h="799326"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预测为正例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预测为负例</a:t>
                      </a:r>
                      <a:endParaRPr lang="zh-CN" altLang="en-US" sz="3200" dirty="0"/>
                    </a:p>
                  </a:txBody>
                  <a:tcPr/>
                </a:tc>
              </a:tr>
              <a:tr h="799326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实际为正例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TP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FN</a:t>
                      </a:r>
                      <a:endParaRPr lang="zh-CN" altLang="en-US" sz="3200" dirty="0"/>
                    </a:p>
                  </a:txBody>
                  <a:tcPr/>
                </a:tc>
              </a:tr>
              <a:tr h="799326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实际为负例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FP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TN</a:t>
                      </a:r>
                      <a:endParaRPr lang="zh-CN" alt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885677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5"/>
            <a:ext cx="20151724" cy="981211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计算和评估</a:t>
            </a:r>
            <a:endParaRPr dirty="0"/>
          </a:p>
          <a:p>
            <a:pPr lvl="1"/>
            <a:r>
              <a:rPr lang="zh-CN" altLang="en-US" dirty="0" smtClean="0"/>
              <a:t>基于用户数据统计特征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基于微博数据统计特征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结合以上二者</a:t>
            </a:r>
            <a:endParaRPr lang="zh-CN" altLang="en-US" dirty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朴素贝叶斯分类器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966246" y="1592824"/>
          <a:ext cx="11805264" cy="2526030"/>
        </p:xfrm>
        <a:graphic>
          <a:graphicData uri="http://schemas.openxmlformats.org/drawingml/2006/table">
            <a:tbl>
              <a:tblPr/>
              <a:tblGrid>
                <a:gridCol w="2951316"/>
                <a:gridCol w="2951316"/>
                <a:gridCol w="2951316"/>
                <a:gridCol w="2951316"/>
              </a:tblGrid>
              <a:tr h="84201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endParaRPr lang="en-US" sz="3200" kern="100"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latin typeface="Times New Roman"/>
                          <a:ea typeface="宋体"/>
                          <a:cs typeface="Times New Roman"/>
                        </a:rPr>
                        <a:t>准确率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latin typeface="Times New Roman"/>
                          <a:ea typeface="宋体"/>
                          <a:cs typeface="Times New Roman"/>
                        </a:rPr>
                        <a:t>召回率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latin typeface="宋体"/>
                          <a:ea typeface="宋体"/>
                          <a:cs typeface="Times New Roman"/>
                        </a:rPr>
                        <a:t>F1</a:t>
                      </a:r>
                      <a:endParaRPr lang="en-US" sz="3200" kern="100" dirty="0"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01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latin typeface="Times New Roman"/>
                          <a:ea typeface="宋体"/>
                          <a:cs typeface="Times New Roman"/>
                        </a:rPr>
                        <a:t>正常用户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宋体"/>
                          <a:ea typeface="宋体"/>
                          <a:cs typeface="Times New Roman"/>
                        </a:rPr>
                        <a:t>0.8985</a:t>
                      </a:r>
                      <a:endParaRPr lang="zh-CN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宋体"/>
                          <a:ea typeface="宋体"/>
                          <a:cs typeface="Times New Roman"/>
                        </a:rPr>
                        <a:t>0.9384</a:t>
                      </a:r>
                      <a:endParaRPr lang="zh-CN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宋体"/>
                          <a:ea typeface="宋体"/>
                          <a:cs typeface="Times New Roman"/>
                        </a:rPr>
                        <a:t>0.9180</a:t>
                      </a:r>
                      <a:endParaRPr lang="zh-CN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01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latin typeface="Times New Roman"/>
                          <a:ea typeface="宋体"/>
                          <a:cs typeface="Times New Roman"/>
                        </a:rPr>
                        <a:t>垃圾账号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宋体"/>
                          <a:ea typeface="宋体"/>
                          <a:cs typeface="Times New Roman"/>
                        </a:rPr>
                        <a:t>0.7383</a:t>
                      </a:r>
                      <a:endParaRPr lang="zh-CN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宋体"/>
                          <a:ea typeface="宋体"/>
                          <a:cs typeface="Times New Roman"/>
                        </a:rPr>
                        <a:t>0.6267</a:t>
                      </a:r>
                      <a:endParaRPr lang="zh-CN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宋体"/>
                          <a:ea typeface="宋体"/>
                          <a:cs typeface="Times New Roman"/>
                        </a:rPr>
                        <a:t>0.6780</a:t>
                      </a:r>
                      <a:endParaRPr lang="zh-CN" sz="3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0" y="0"/>
          <a:ext cx="152400" cy="228600"/>
        </p:xfrm>
        <a:graphic>
          <a:graphicData uri="http://schemas.openxmlformats.org/presentationml/2006/ole">
            <p:oleObj spid="_x0000_s58405" name="Equation" r:id="rId5" imgW="165028" imgH="228501" progId="Equation.DSMT4">
              <p:embed/>
            </p:oleObj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1061289" y="4778478"/>
          <a:ext cx="11680724" cy="2536722"/>
        </p:xfrm>
        <a:graphic>
          <a:graphicData uri="http://schemas.openxmlformats.org/drawingml/2006/table">
            <a:tbl>
              <a:tblPr/>
              <a:tblGrid>
                <a:gridCol w="2920181"/>
                <a:gridCol w="2920181"/>
                <a:gridCol w="2920181"/>
                <a:gridCol w="2920181"/>
              </a:tblGrid>
              <a:tr h="845574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endParaRPr lang="en-US" sz="3200" kern="100"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latin typeface="Times New Roman"/>
                          <a:ea typeface="宋体"/>
                          <a:cs typeface="Times New Roman"/>
                        </a:rPr>
                        <a:t>准确率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latin typeface="Times New Roman"/>
                          <a:ea typeface="宋体"/>
                          <a:cs typeface="Times New Roman"/>
                        </a:rPr>
                        <a:t>召回率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latin typeface="宋体"/>
                          <a:ea typeface="宋体"/>
                          <a:cs typeface="Times New Roman"/>
                        </a:rPr>
                        <a:t>F1</a:t>
                      </a:r>
                      <a:endParaRPr lang="en-US" sz="3200" kern="100" dirty="0"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74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latin typeface="Times New Roman"/>
                          <a:ea typeface="宋体"/>
                          <a:cs typeface="Times New Roman"/>
                        </a:rPr>
                        <a:t>正常用户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宋体"/>
                          <a:ea typeface="宋体"/>
                          <a:cs typeface="Times New Roman"/>
                        </a:rPr>
                        <a:t>0.9051</a:t>
                      </a:r>
                      <a:endParaRPr lang="zh-CN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宋体"/>
                          <a:ea typeface="宋体"/>
                          <a:cs typeface="Times New Roman"/>
                        </a:rPr>
                        <a:t>0.9462</a:t>
                      </a:r>
                      <a:endParaRPr lang="zh-CN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宋体"/>
                          <a:ea typeface="宋体"/>
                          <a:cs typeface="Times New Roman"/>
                        </a:rPr>
                        <a:t>0.9252</a:t>
                      </a:r>
                      <a:endParaRPr lang="zh-CN" sz="3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74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latin typeface="Times New Roman"/>
                          <a:ea typeface="宋体"/>
                          <a:cs typeface="Times New Roman"/>
                        </a:rPr>
                        <a:t>垃圾账号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宋体"/>
                          <a:ea typeface="宋体"/>
                          <a:cs typeface="Times New Roman"/>
                        </a:rPr>
                        <a:t>0.7670</a:t>
                      </a:r>
                      <a:endParaRPr lang="zh-CN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宋体"/>
                          <a:ea typeface="宋体"/>
                          <a:cs typeface="Times New Roman"/>
                        </a:rPr>
                        <a:t>0.6461</a:t>
                      </a:r>
                      <a:endParaRPr lang="zh-CN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宋体"/>
                          <a:ea typeface="宋体"/>
                          <a:cs typeface="Times New Roman"/>
                        </a:rPr>
                        <a:t>0.7014</a:t>
                      </a:r>
                      <a:endParaRPr lang="zh-CN" sz="3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0" y="0"/>
          <a:ext cx="152400" cy="228600"/>
        </p:xfrm>
        <a:graphic>
          <a:graphicData uri="http://schemas.openxmlformats.org/presentationml/2006/ole">
            <p:oleObj spid="_x0000_s58406" name="Equation" r:id="rId6" imgW="165028" imgH="228501" progId="Equation.DSMT4">
              <p:embed/>
            </p:oleObj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1182851" y="8240290"/>
          <a:ext cx="11618155" cy="2467038"/>
        </p:xfrm>
        <a:graphic>
          <a:graphicData uri="http://schemas.openxmlformats.org/drawingml/2006/table">
            <a:tbl>
              <a:tblPr/>
              <a:tblGrid>
                <a:gridCol w="2893102"/>
                <a:gridCol w="2908351"/>
                <a:gridCol w="2908351"/>
                <a:gridCol w="2908351"/>
              </a:tblGrid>
              <a:tr h="82234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endParaRPr lang="en-US" sz="3200" kern="100"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latin typeface="Times New Roman"/>
                          <a:ea typeface="宋体"/>
                          <a:cs typeface="Times New Roman"/>
                        </a:rPr>
                        <a:t>准确率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latin typeface="Times New Roman"/>
                          <a:ea typeface="宋体"/>
                          <a:cs typeface="Times New Roman"/>
                        </a:rPr>
                        <a:t>召回率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latin typeface="宋体"/>
                          <a:ea typeface="宋体"/>
                          <a:cs typeface="Times New Roman"/>
                        </a:rPr>
                        <a:t>F1</a:t>
                      </a:r>
                      <a:endParaRPr lang="en-US" sz="3200" kern="100" dirty="0"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34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latin typeface="Times New Roman"/>
                          <a:ea typeface="宋体"/>
                          <a:cs typeface="Times New Roman"/>
                        </a:rPr>
                        <a:t>正常用户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宋体"/>
                          <a:ea typeface="宋体"/>
                          <a:cs typeface="Times New Roman"/>
                        </a:rPr>
                        <a:t>0.9219</a:t>
                      </a:r>
                      <a:endParaRPr lang="zh-CN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宋体"/>
                          <a:ea typeface="宋体"/>
                          <a:cs typeface="Times New Roman"/>
                        </a:rPr>
                        <a:t>0.9631</a:t>
                      </a:r>
                      <a:endParaRPr lang="zh-CN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宋体"/>
                          <a:ea typeface="宋体"/>
                          <a:cs typeface="Times New Roman"/>
                        </a:rPr>
                        <a:t>0.9421</a:t>
                      </a:r>
                      <a:endParaRPr lang="zh-CN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34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latin typeface="Times New Roman"/>
                          <a:ea typeface="宋体"/>
                          <a:cs typeface="Times New Roman"/>
                        </a:rPr>
                        <a:t>垃圾账号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宋体"/>
                          <a:ea typeface="宋体"/>
                          <a:cs typeface="Times New Roman"/>
                        </a:rPr>
                        <a:t>0.8451</a:t>
                      </a:r>
                      <a:endParaRPr lang="zh-CN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宋体"/>
                          <a:ea typeface="宋体"/>
                          <a:cs typeface="Times New Roman"/>
                        </a:rPr>
                        <a:t>0.7143</a:t>
                      </a:r>
                      <a:endParaRPr lang="zh-CN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宋体"/>
                          <a:ea typeface="宋体"/>
                          <a:cs typeface="Times New Roman"/>
                        </a:rPr>
                        <a:t>0.7742</a:t>
                      </a:r>
                      <a:endParaRPr lang="zh-CN" sz="3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0" y="0"/>
          <a:ext cx="152400" cy="228600"/>
        </p:xfrm>
        <a:graphic>
          <a:graphicData uri="http://schemas.openxmlformats.org/presentationml/2006/ole">
            <p:oleObj spid="_x0000_s58407" name="Equation" r:id="rId7" imgW="165028" imgH="228501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885677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5"/>
            <a:ext cx="20151724" cy="981211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计算和评估</a:t>
            </a:r>
            <a:endParaRPr dirty="0"/>
          </a:p>
          <a:p>
            <a:pPr lvl="1"/>
            <a:r>
              <a:rPr lang="zh-CN" altLang="en-US" dirty="0" smtClean="0"/>
              <a:t>基于微博文本分类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朴素贝叶斯分类器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0" y="0"/>
          <a:ext cx="152400" cy="228600"/>
        </p:xfrm>
        <a:graphic>
          <a:graphicData uri="http://schemas.openxmlformats.org/presentationml/2006/ole">
            <p:oleObj spid="_x0000_s59442" name="Equation" r:id="rId5" imgW="165028" imgH="228501" progId="Equation.DSMT4">
              <p:embed/>
            </p:oleObj>
          </a:graphicData>
        </a:graphic>
      </p:graphicFrame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0" y="0"/>
          <a:ext cx="152400" cy="228600"/>
        </p:xfrm>
        <a:graphic>
          <a:graphicData uri="http://schemas.openxmlformats.org/presentationml/2006/ole">
            <p:oleObj spid="_x0000_s59443" name="Equation" r:id="rId6" imgW="165028" imgH="228501" progId="Equation.DSMT4">
              <p:embed/>
            </p:oleObj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1182851" y="8240290"/>
          <a:ext cx="11618155" cy="2467038"/>
        </p:xfrm>
        <a:graphic>
          <a:graphicData uri="http://schemas.openxmlformats.org/drawingml/2006/table">
            <a:tbl>
              <a:tblPr/>
              <a:tblGrid>
                <a:gridCol w="2893102"/>
                <a:gridCol w="2908351"/>
                <a:gridCol w="2908351"/>
                <a:gridCol w="2908351"/>
              </a:tblGrid>
              <a:tr h="82234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endParaRPr lang="en-US" sz="3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准确率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召回率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宋体"/>
                          <a:ea typeface="宋体"/>
                          <a:cs typeface="Times New Roman"/>
                        </a:rPr>
                        <a:t>F1</a:t>
                      </a:r>
                      <a:endParaRPr lang="en-US" sz="3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34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正常用户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宋体"/>
                          <a:ea typeface="宋体"/>
                          <a:cs typeface="Times New Roman"/>
                        </a:rPr>
                        <a:t>0.9219</a:t>
                      </a:r>
                      <a:endParaRPr lang="zh-CN" sz="3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宋体"/>
                          <a:ea typeface="宋体"/>
                          <a:cs typeface="Times New Roman"/>
                        </a:rPr>
                        <a:t>0.9631</a:t>
                      </a:r>
                      <a:endParaRPr lang="zh-CN" sz="3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宋体"/>
                          <a:ea typeface="宋体"/>
                          <a:cs typeface="Times New Roman"/>
                        </a:rPr>
                        <a:t>0.9421</a:t>
                      </a:r>
                      <a:endParaRPr lang="zh-CN" sz="3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34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垃圾账号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宋体"/>
                          <a:ea typeface="宋体"/>
                          <a:cs typeface="Times New Roman"/>
                        </a:rPr>
                        <a:t>0.8451</a:t>
                      </a:r>
                      <a:endParaRPr lang="zh-CN" sz="3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宋体"/>
                          <a:ea typeface="宋体"/>
                          <a:cs typeface="Times New Roman"/>
                        </a:rPr>
                        <a:t>0.7143</a:t>
                      </a:r>
                      <a:endParaRPr lang="zh-CN" sz="3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宋体"/>
                          <a:ea typeface="宋体"/>
                          <a:cs typeface="Times New Roman"/>
                        </a:rPr>
                        <a:t>0.7742</a:t>
                      </a:r>
                      <a:endParaRPr lang="zh-CN" sz="3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0" y="0"/>
          <a:ext cx="152400" cy="228600"/>
        </p:xfrm>
        <a:graphic>
          <a:graphicData uri="http://schemas.openxmlformats.org/presentationml/2006/ole">
            <p:oleObj spid="_x0000_s59444" name="Equation" r:id="rId7" imgW="165028" imgH="228501" progId="Equation.DSMT4">
              <p:embed/>
            </p:oleObj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0058400" y="2890684"/>
          <a:ext cx="12388646" cy="3569109"/>
        </p:xfrm>
        <a:graphic>
          <a:graphicData uri="http://schemas.openxmlformats.org/drawingml/2006/table">
            <a:tbl>
              <a:tblPr/>
              <a:tblGrid>
                <a:gridCol w="3807797"/>
                <a:gridCol w="2860283"/>
                <a:gridCol w="2860283"/>
                <a:gridCol w="2860283"/>
              </a:tblGrid>
              <a:tr h="1189703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latin typeface="Times New Roman"/>
                          <a:ea typeface="宋体"/>
                          <a:cs typeface="Times New Roman"/>
                        </a:rPr>
                        <a:t>准确率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latin typeface="Times New Roman"/>
                          <a:ea typeface="宋体"/>
                          <a:cs typeface="Times New Roman"/>
                        </a:rPr>
                        <a:t>召回率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latin typeface="Times New Roman"/>
                          <a:ea typeface="宋体"/>
                          <a:cs typeface="Times New Roman"/>
                        </a:rPr>
                        <a:t>F1</a:t>
                      </a:r>
                      <a:endParaRPr lang="en-US" sz="3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703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latin typeface="Times New Roman"/>
                          <a:ea typeface="宋体"/>
                          <a:cs typeface="Times New Roman"/>
                        </a:rPr>
                        <a:t>词向量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Times New Roman"/>
                          <a:ea typeface="宋体"/>
                          <a:cs typeface="Times New Roman"/>
                        </a:rPr>
                        <a:t>0.5655</a:t>
                      </a:r>
                      <a:endParaRPr lang="zh-CN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Times New Roman"/>
                          <a:ea typeface="宋体"/>
                          <a:cs typeface="Times New Roman"/>
                        </a:rPr>
                        <a:t>0.6682</a:t>
                      </a:r>
                      <a:endParaRPr lang="zh-CN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Times New Roman"/>
                          <a:ea typeface="宋体"/>
                          <a:cs typeface="Times New Roman"/>
                        </a:rPr>
                        <a:t>0.6126</a:t>
                      </a:r>
                      <a:endParaRPr lang="zh-CN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703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Times New Roman"/>
                          <a:ea typeface="宋体"/>
                          <a:cs typeface="Times New Roman"/>
                        </a:rPr>
                        <a:t>TFIDF</a:t>
                      </a:r>
                      <a:r>
                        <a:rPr lang="zh-CN" sz="3200" kern="100">
                          <a:latin typeface="Times New Roman"/>
                          <a:ea typeface="宋体"/>
                          <a:cs typeface="Times New Roman"/>
                        </a:rPr>
                        <a:t>加权的词向量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Times New Roman"/>
                          <a:ea typeface="宋体"/>
                          <a:cs typeface="Times New Roman"/>
                        </a:rPr>
                        <a:t>0.7628</a:t>
                      </a:r>
                      <a:endParaRPr lang="zh-CN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Times New Roman"/>
                          <a:ea typeface="宋体"/>
                          <a:cs typeface="Times New Roman"/>
                        </a:rPr>
                        <a:t>0.6194</a:t>
                      </a:r>
                      <a:endParaRPr lang="zh-CN" sz="3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Times New Roman"/>
                          <a:ea typeface="宋体"/>
                          <a:cs typeface="Times New Roman"/>
                        </a:rPr>
                        <a:t>0.6836</a:t>
                      </a:r>
                      <a:endParaRPr lang="zh-CN" sz="3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0" y="0"/>
          <a:ext cx="152400" cy="228600"/>
        </p:xfrm>
        <a:graphic>
          <a:graphicData uri="http://schemas.openxmlformats.org/presentationml/2006/ole">
            <p:oleObj spid="_x0000_s59445" name="Equation" r:id="rId8" imgW="165028" imgH="228501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885677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8364991" y="3030991"/>
            <a:ext cx="7654019" cy="7654019"/>
          </a:xfrm>
          <a:prstGeom prst="ellipse">
            <a:avLst/>
          </a:prstGeom>
          <a:solidFill>
            <a:srgbClr val="DCDEE0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8800257" y="3466257"/>
            <a:ext cx="6783486" cy="6783486"/>
          </a:xfrm>
          <a:prstGeom prst="ellipse">
            <a:avLst/>
          </a:prstGeom>
          <a:solidFill>
            <a:srgbClr val="F6C81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olidFill>
                <a:srgbClr val="F6C813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8778303" y="7002374"/>
            <a:ext cx="687367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 lang="zh-CN" altLang="en-US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高斯混合模型聚类</a:t>
            </a:r>
            <a:endParaRPr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1916282" y="4493636"/>
            <a:ext cx="55143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lang="en-US" altLang="zh-CN" dirty="0" smtClean="0"/>
              <a:t>b</a:t>
            </a:r>
            <a:endParaRPr dirty="0"/>
          </a:p>
        </p:txBody>
      </p:sp>
      <p:sp>
        <p:nvSpPr>
          <p:cNvPr id="145" name="Shape 145"/>
          <p:cNvSpPr/>
          <p:nvPr/>
        </p:nvSpPr>
        <p:spPr>
          <a:xfrm>
            <a:off x="11620500" y="4588240"/>
            <a:ext cx="1143000" cy="1143003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542933" y="6511925"/>
            <a:ext cx="5298135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1887706" y="6207633"/>
            <a:ext cx="608587" cy="608587"/>
          </a:xfrm>
          <a:prstGeom prst="ellipse">
            <a:avLst/>
          </a:prstGeom>
          <a:solidFill>
            <a:srgbClr val="F5C9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2136818" y="6456743"/>
            <a:ext cx="110365" cy="1103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61042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8364991" y="3030991"/>
            <a:ext cx="7654019" cy="7654019"/>
          </a:xfrm>
          <a:prstGeom prst="ellipse">
            <a:avLst/>
          </a:prstGeom>
          <a:solidFill>
            <a:srgbClr val="DCDEE0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8800257" y="3466257"/>
            <a:ext cx="6783486" cy="6783486"/>
          </a:xfrm>
          <a:prstGeom prst="ellipse">
            <a:avLst/>
          </a:prstGeom>
          <a:solidFill>
            <a:srgbClr val="F6C81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olidFill>
                <a:srgbClr val="F6C813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8755160" y="7002374"/>
            <a:ext cx="687367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 lang="zh-CN" altLang="en-US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朴素贝叶斯分类器</a:t>
            </a:r>
            <a:endParaRPr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1887706" y="4499340"/>
            <a:ext cx="60858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t>a</a:t>
            </a:r>
          </a:p>
        </p:txBody>
      </p:sp>
      <p:sp>
        <p:nvSpPr>
          <p:cNvPr id="145" name="Shape 145"/>
          <p:cNvSpPr/>
          <p:nvPr/>
        </p:nvSpPr>
        <p:spPr>
          <a:xfrm>
            <a:off x="11620500" y="4588240"/>
            <a:ext cx="1143000" cy="1143003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542933" y="6511925"/>
            <a:ext cx="5298135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1887706" y="6207633"/>
            <a:ext cx="608587" cy="608587"/>
          </a:xfrm>
          <a:prstGeom prst="ellipse">
            <a:avLst/>
          </a:prstGeom>
          <a:solidFill>
            <a:srgbClr val="F5C9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2136818" y="6456743"/>
            <a:ext cx="110365" cy="1103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5"/>
            <a:ext cx="20151724" cy="981211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高斯混合模型聚类</a:t>
            </a:r>
            <a:endParaRPr dirty="0"/>
          </a:p>
          <a:p>
            <a:pPr lvl="1"/>
            <a:r>
              <a:rPr lang="zh-CN" altLang="en-US" dirty="0" smtClean="0"/>
              <a:t>应用分析</a:t>
            </a:r>
            <a:endParaRPr dirty="0"/>
          </a:p>
          <a:p>
            <a:pPr lvl="2"/>
            <a:r>
              <a:rPr lang="zh-CN" altLang="zh-CN" dirty="0"/>
              <a:t>随着智能手机的普及，互联网上的图像数据呈爆炸式</a:t>
            </a:r>
            <a:r>
              <a:rPr lang="zh-CN" altLang="zh-CN" dirty="0" smtClean="0"/>
              <a:t>增长。</a:t>
            </a:r>
            <a:r>
              <a:rPr lang="zh-CN" altLang="zh-CN" dirty="0"/>
              <a:t>针对海量图片，最好是能够分类存储，便于检索</a:t>
            </a:r>
            <a:r>
              <a:rPr lang="zh-CN" altLang="zh-CN" dirty="0" smtClean="0"/>
              <a:t>。</a:t>
            </a:r>
            <a:r>
              <a:rPr lang="zh-CN" altLang="en-US" dirty="0" smtClean="0"/>
              <a:t>但是，</a:t>
            </a:r>
            <a:r>
              <a:rPr lang="zh-CN" altLang="zh-CN" dirty="0" smtClean="0"/>
              <a:t>这个</a:t>
            </a:r>
            <a:r>
              <a:rPr lang="zh-CN" altLang="zh-CN" dirty="0"/>
              <a:t>问题需要采用聚类的方法，自主发现类别簇，达到近似分类管理的</a:t>
            </a:r>
            <a:r>
              <a:rPr lang="zh-CN" altLang="zh-CN" dirty="0" smtClean="0"/>
              <a:t>目的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由于</a:t>
            </a:r>
            <a:r>
              <a:rPr lang="zh-CN" altLang="zh-CN" dirty="0" smtClean="0"/>
              <a:t>图像语义理解的多义性</a:t>
            </a:r>
            <a:r>
              <a:rPr lang="zh-CN" altLang="en-US" dirty="0" smtClean="0"/>
              <a:t>，无法定义</a:t>
            </a:r>
            <a:r>
              <a:rPr lang="zh-CN" altLang="zh-CN" dirty="0" smtClean="0"/>
              <a:t>明确的分类类别</a:t>
            </a:r>
            <a:endParaRPr lang="en-US" altLang="zh-CN" dirty="0" smtClean="0"/>
          </a:p>
          <a:p>
            <a:pPr lvl="3"/>
            <a:r>
              <a:rPr lang="zh-CN" altLang="zh-CN" dirty="0" smtClean="0"/>
              <a:t>分类</a:t>
            </a:r>
            <a:r>
              <a:rPr lang="zh-CN" altLang="zh-CN" dirty="0"/>
              <a:t>算法需要标注好的训练</a:t>
            </a:r>
            <a:r>
              <a:rPr lang="zh-CN" altLang="zh-CN" dirty="0" smtClean="0"/>
              <a:t>数据</a:t>
            </a:r>
            <a:r>
              <a:rPr lang="zh-CN" altLang="en-US" dirty="0" smtClean="0"/>
              <a:t>集</a:t>
            </a:r>
            <a:r>
              <a:rPr lang="zh-CN" altLang="zh-CN" dirty="0" smtClean="0"/>
              <a:t>进行</a:t>
            </a:r>
            <a:r>
              <a:rPr lang="zh-CN" altLang="zh-CN" dirty="0"/>
              <a:t>模型训练</a:t>
            </a:r>
            <a:endParaRPr lang="en-US" altLang="zh-CN" dirty="0" smtClean="0"/>
          </a:p>
          <a:p>
            <a:pPr lvl="2"/>
            <a:endParaRPr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高斯混合模型聚类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49182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5"/>
            <a:ext cx="20151724" cy="9812111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r>
              <a:rPr lang="zh-CN" altLang="en-US" dirty="0" smtClean="0"/>
              <a:t>高斯混合模型聚类</a:t>
            </a:r>
            <a:endParaRPr dirty="0"/>
          </a:p>
          <a:p>
            <a:pPr lvl="1"/>
            <a:r>
              <a:rPr lang="zh-CN" altLang="en-US" dirty="0" smtClean="0"/>
              <a:t>数据分析</a:t>
            </a:r>
            <a:endParaRPr dirty="0"/>
          </a:p>
          <a:p>
            <a:pPr lvl="2"/>
            <a:r>
              <a:rPr lang="zh-CN" altLang="zh-CN" dirty="0"/>
              <a:t>图像数据集一般存储在一个路径下，每幅图像保存为一个图片文件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2"/>
            <a:r>
              <a:rPr lang="zh-CN" altLang="zh-CN" dirty="0"/>
              <a:t>无论采用怎样的特征提取方法，结果都是把一个图片文件转换为一个特征向量，可以说特征向量就代表了图像的语义。</a:t>
            </a:r>
            <a:endParaRPr lang="en-US" altLang="zh-CN" dirty="0" smtClean="0"/>
          </a:p>
          <a:p>
            <a:pPr lvl="3"/>
            <a:r>
              <a:rPr lang="zh-CN" altLang="zh-CN" dirty="0"/>
              <a:t>图像内容的多义性就看提取怎样的特征</a:t>
            </a:r>
            <a:r>
              <a:rPr lang="zh-CN" altLang="zh-CN" dirty="0" smtClean="0"/>
              <a:t>了</a:t>
            </a:r>
            <a:endParaRPr lang="en-US" altLang="zh-CN" dirty="0" smtClean="0"/>
          </a:p>
          <a:p>
            <a:pPr lvl="3"/>
            <a:r>
              <a:rPr lang="zh-CN" altLang="zh-CN" dirty="0"/>
              <a:t>可以选用合适的集群，并行计算进行特征提取</a:t>
            </a:r>
            <a:endParaRPr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高斯混合模型聚类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" y="-1"/>
            <a:ext cx="42682434" cy="4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90632387"/>
              </p:ext>
            </p:extLst>
          </p:nvPr>
        </p:nvGraphicFramePr>
        <p:xfrm>
          <a:off x="725837" y="2283389"/>
          <a:ext cx="2233493" cy="9138879"/>
        </p:xfrm>
        <a:graphic>
          <a:graphicData uri="http://schemas.openxmlformats.org/presentationml/2006/ole">
            <p:oleObj spid="_x0000_s60430" name="Visio" r:id="rId4" imgW="1042713" imgH="4246560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1997459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应用建模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zh-CN" dirty="0"/>
              <a:t>在图片的特征向量</a:t>
            </a:r>
            <a:r>
              <a:rPr lang="en-US" altLang="zh-CN" dirty="0"/>
              <a:t>x</a:t>
            </a:r>
            <a:r>
              <a:rPr lang="zh-CN" altLang="zh-CN" dirty="0"/>
              <a:t>中每一维是一个实数，数值型特征可以看作是高斯分布，每一维都是高斯分布，</a:t>
            </a:r>
            <a:r>
              <a:rPr lang="en-US" altLang="zh-CN" dirty="0"/>
              <a:t>x</a:t>
            </a:r>
            <a:r>
              <a:rPr lang="zh-CN" altLang="zh-CN" dirty="0"/>
              <a:t>是多元高斯分布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引入</a:t>
            </a:r>
            <a:r>
              <a:rPr lang="zh-CN" altLang="zh-CN" dirty="0"/>
              <a:t>隐变量</a:t>
            </a:r>
            <a:r>
              <a:rPr lang="en-US" altLang="zh-CN" dirty="0"/>
              <a:t>z</a:t>
            </a:r>
            <a:r>
              <a:rPr lang="zh-CN" altLang="zh-CN" dirty="0"/>
              <a:t>表示聚类簇，它服从多项分布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图片</a:t>
            </a:r>
            <a:r>
              <a:rPr lang="zh-CN" altLang="zh-CN" dirty="0"/>
              <a:t>的生成过程可以描述为：每个图片样本取自某一个聚类簇，在这个条件下，它的特征向量</a:t>
            </a:r>
            <a:r>
              <a:rPr lang="en-US" altLang="zh-CN" dirty="0"/>
              <a:t>x</a:t>
            </a:r>
            <a:r>
              <a:rPr lang="zh-CN" altLang="zh-CN" dirty="0"/>
              <a:t>服从多元高斯分布</a:t>
            </a:r>
            <a:r>
              <a:rPr lang="zh-CN" altLang="zh-CN" dirty="0" smtClean="0"/>
              <a:t>。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高斯混合模型聚类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94472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应用建模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zh-CN" dirty="0" smtClean="0"/>
              <a:t>多元高斯分布</a:t>
            </a:r>
            <a:endParaRPr lang="en-US" altLang="zh-CN" dirty="0" smtClean="0">
              <a:latin typeface="+mn-ea"/>
              <a:ea typeface="+mn-ea"/>
            </a:endParaRPr>
          </a:p>
          <a:p>
            <a:pPr lvl="2"/>
            <a:r>
              <a:rPr lang="en-US" altLang="zh-CN" dirty="0"/>
              <a:t>D</a:t>
            </a:r>
            <a:r>
              <a:rPr lang="zh-CN" altLang="zh-CN" dirty="0"/>
              <a:t>维随机向量</a:t>
            </a:r>
            <a:r>
              <a:rPr lang="en-US" altLang="zh-CN" dirty="0" smtClean="0"/>
              <a:t>x</a:t>
            </a:r>
            <a:r>
              <a:rPr lang="zh-CN" altLang="zh-CN" dirty="0" smtClean="0"/>
              <a:t>服从</a:t>
            </a:r>
            <a:r>
              <a:rPr lang="zh-CN" altLang="zh-CN" dirty="0"/>
              <a:t>多元</a:t>
            </a:r>
            <a:r>
              <a:rPr lang="zh-CN" altLang="zh-CN" dirty="0" smtClean="0"/>
              <a:t>高斯分布</a:t>
            </a:r>
            <a:r>
              <a:rPr lang="zh-CN" altLang="en-US" dirty="0" smtClean="0">
                <a:latin typeface="+mn-ea"/>
              </a:rPr>
              <a:t>：</a:t>
            </a:r>
            <a:endParaRPr lang="en-US" altLang="zh-CN" dirty="0" smtClean="0">
              <a:latin typeface="+mn-ea"/>
            </a:endParaRPr>
          </a:p>
          <a:p>
            <a:pPr lvl="1"/>
            <a:endParaRPr lang="zh-CN" altLang="en-US" dirty="0" smtClean="0">
              <a:latin typeface="+mn-ea"/>
            </a:endParaRPr>
          </a:p>
          <a:p>
            <a:pPr lvl="2"/>
            <a:r>
              <a:rPr lang="zh-CN" altLang="en-US" dirty="0" smtClean="0">
                <a:latin typeface="+mn-ea"/>
              </a:rPr>
              <a:t>二元高斯分布：</a:t>
            </a:r>
            <a:endParaRPr lang="en-US" altLang="zh-CN" dirty="0" smtClean="0">
              <a:latin typeface="+mn-ea"/>
            </a:endParaRPr>
          </a:p>
          <a:p>
            <a:pPr lvl="2"/>
            <a:r>
              <a:rPr lang="zh-CN" altLang="zh-CN" dirty="0" smtClean="0"/>
              <a:t>多元</a:t>
            </a:r>
            <a:r>
              <a:rPr lang="zh-CN" altLang="zh-CN" dirty="0"/>
              <a:t>高斯分布针对某一维变量的边缘分布仍然是</a:t>
            </a:r>
            <a:r>
              <a:rPr lang="zh-CN" altLang="zh-CN" dirty="0" smtClean="0"/>
              <a:t>高斯分布</a:t>
            </a:r>
            <a:endParaRPr lang="en-US" altLang="zh-CN" dirty="0" smtClean="0"/>
          </a:p>
          <a:p>
            <a:pPr lvl="2"/>
            <a:r>
              <a:rPr lang="zh-CN" altLang="zh-CN" dirty="0"/>
              <a:t>多元高斯分布针对某一维变量的条件分布仍然是高斯分布，它是对条件维度进行</a:t>
            </a:r>
            <a:r>
              <a:rPr lang="en-US" altLang="zh-CN" dirty="0"/>
              <a:t>“</a:t>
            </a:r>
            <a:r>
              <a:rPr lang="zh-CN" altLang="zh-CN" dirty="0"/>
              <a:t>切片</a:t>
            </a:r>
            <a:r>
              <a:rPr lang="en-US" altLang="zh-CN" dirty="0"/>
              <a:t>”</a:t>
            </a:r>
            <a:r>
              <a:rPr lang="zh-CN" altLang="zh-CN" dirty="0"/>
              <a:t>的结果</a:t>
            </a:r>
            <a:endParaRPr lang="en-US" altLang="zh-CN" dirty="0" smtClean="0">
              <a:latin typeface="+mn-ea"/>
            </a:endParaRPr>
          </a:p>
          <a:p>
            <a:pPr lvl="1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高斯混合模型聚类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81688660"/>
              </p:ext>
            </p:extLst>
          </p:nvPr>
        </p:nvGraphicFramePr>
        <p:xfrm>
          <a:off x="4336391" y="4867653"/>
          <a:ext cx="12527466" cy="1267146"/>
        </p:xfrm>
        <a:graphic>
          <a:graphicData uri="http://schemas.openxmlformats.org/presentationml/2006/ole">
            <p:oleObj spid="_x0000_s61481" name="Equation" r:id="rId4" imgW="4140200" imgH="419100" progId="Equation.DSMT4">
              <p:embed/>
            </p:oleObj>
          </a:graphicData>
        </a:graphic>
      </p:graphicFrame>
      <p:pic>
        <p:nvPicPr>
          <p:cNvPr id="61443" name="图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2659" y="-778"/>
            <a:ext cx="6001341" cy="462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02905825"/>
              </p:ext>
            </p:extLst>
          </p:nvPr>
        </p:nvGraphicFramePr>
        <p:xfrm>
          <a:off x="9260377" y="6763441"/>
          <a:ext cx="2176275" cy="618260"/>
        </p:xfrm>
        <a:graphic>
          <a:graphicData uri="http://schemas.openxmlformats.org/presentationml/2006/ole">
            <p:oleObj spid="_x0000_s61482" name="Equation" r:id="rId6" imgW="838200" imgH="241300" progId="Equation.DSMT4">
              <p:embed/>
            </p:oleObj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00331187"/>
              </p:ext>
            </p:extLst>
          </p:nvPr>
        </p:nvGraphicFramePr>
        <p:xfrm>
          <a:off x="12096852" y="6483927"/>
          <a:ext cx="3365621" cy="1274555"/>
        </p:xfrm>
        <a:graphic>
          <a:graphicData uri="http://schemas.openxmlformats.org/presentationml/2006/ole">
            <p:oleObj spid="_x0000_s61483" name="Equation" r:id="rId7" imgW="1612900" imgH="609600" progId="Equation.DSMT4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应用建模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zh-CN" dirty="0"/>
              <a:t>高斯混合模型（</a:t>
            </a:r>
            <a:r>
              <a:rPr lang="en-US" altLang="zh-CN" dirty="0"/>
              <a:t>GMM</a:t>
            </a:r>
            <a:r>
              <a:rPr lang="zh-CN" altLang="zh-CN" dirty="0"/>
              <a:t>）是</a:t>
            </a:r>
            <a:r>
              <a:rPr lang="en-US" altLang="zh-CN" dirty="0"/>
              <a:t>K</a:t>
            </a:r>
            <a:r>
              <a:rPr lang="zh-CN" altLang="zh-CN" dirty="0"/>
              <a:t>个多元高斯分布的</a:t>
            </a:r>
            <a:r>
              <a:rPr lang="zh-CN" altLang="zh-CN" dirty="0" smtClean="0"/>
              <a:t>混合</a:t>
            </a:r>
            <a:r>
              <a:rPr lang="zh-CN" altLang="en-US" dirty="0" smtClean="0">
                <a:latin typeface="+mn-ea"/>
              </a:rPr>
              <a:t>：</a:t>
            </a:r>
            <a:endParaRPr lang="en-US" altLang="zh-CN" dirty="0" smtClean="0">
              <a:latin typeface="+mn-ea"/>
            </a:endParaRPr>
          </a:p>
          <a:p>
            <a:pPr lvl="2"/>
            <a:r>
              <a:rPr lang="zh-CN" altLang="zh-CN" dirty="0"/>
              <a:t>有三个漏斗向桌面（二元平面）散下米粒，</a:t>
            </a:r>
            <a:r>
              <a:rPr lang="en-US" altLang="zh-CN" dirty="0"/>
              <a:t>D=2</a:t>
            </a:r>
            <a:r>
              <a:rPr lang="zh-CN" altLang="zh-CN" dirty="0"/>
              <a:t>，</a:t>
            </a:r>
            <a:r>
              <a:rPr lang="en-US" altLang="zh-CN" dirty="0"/>
              <a:t>K=3</a:t>
            </a:r>
            <a:r>
              <a:rPr lang="zh-CN" altLang="zh-CN" dirty="0"/>
              <a:t>。某样本是哪个漏斗产生的</a:t>
            </a:r>
            <a:r>
              <a:rPr lang="zh-CN" altLang="zh-CN" dirty="0" smtClean="0"/>
              <a:t>呢</a:t>
            </a:r>
            <a:r>
              <a:rPr lang="en-US" altLang="zh-CN" dirty="0" smtClean="0"/>
              <a:t>?</a:t>
            </a:r>
            <a:endParaRPr lang="en-US" altLang="zh-CN" dirty="0" smtClean="0">
              <a:latin typeface="+mn-ea"/>
            </a:endParaRPr>
          </a:p>
          <a:p>
            <a:pPr lvl="3"/>
            <a:r>
              <a:rPr lang="zh-CN" altLang="en-US" dirty="0"/>
              <a:t>隐</a:t>
            </a:r>
            <a:r>
              <a:rPr lang="zh-CN" altLang="en-US" dirty="0" smtClean="0"/>
              <a:t>变量</a:t>
            </a:r>
            <a:r>
              <a:rPr lang="en-US" altLang="zh-CN" dirty="0" smtClean="0"/>
              <a:t>z</a:t>
            </a:r>
            <a:r>
              <a:rPr lang="zh-CN" altLang="en-US" dirty="0" smtClean="0"/>
              <a:t>服从多项分布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样本</a:t>
            </a:r>
            <a:r>
              <a:rPr lang="en-US" altLang="zh-CN" dirty="0" smtClean="0"/>
              <a:t>x</a:t>
            </a:r>
            <a:r>
              <a:rPr lang="zh-CN" altLang="en-US" dirty="0" smtClean="0"/>
              <a:t>的条件概率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模型的联合概率</a:t>
            </a:r>
            <a:endParaRPr lang="en-US" altLang="zh-CN" dirty="0" smtClean="0"/>
          </a:p>
          <a:p>
            <a:pPr lvl="1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高斯混合模型聚类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3232722"/>
              </p:ext>
            </p:extLst>
          </p:nvPr>
        </p:nvGraphicFramePr>
        <p:xfrm>
          <a:off x="12218595" y="6606985"/>
          <a:ext cx="3309583" cy="735463"/>
        </p:xfrm>
        <a:graphic>
          <a:graphicData uri="http://schemas.openxmlformats.org/presentationml/2006/ole">
            <p:oleObj spid="_x0000_s62517" name="Equation" r:id="rId4" imgW="1028700" imgH="228600" progId="Equation.DSMT4">
              <p:embed/>
            </p:oleObj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55464701"/>
              </p:ext>
            </p:extLst>
          </p:nvPr>
        </p:nvGraphicFramePr>
        <p:xfrm>
          <a:off x="10839797" y="8241357"/>
          <a:ext cx="7198822" cy="841421"/>
        </p:xfrm>
        <a:graphic>
          <a:graphicData uri="http://schemas.openxmlformats.org/presentationml/2006/ole">
            <p:oleObj spid="_x0000_s62518" name="Equation" r:id="rId5" imgW="2197100" imgH="254000" progId="Equation.DSMT4">
              <p:embed/>
            </p:oleObj>
          </a:graphicData>
        </a:graphic>
      </p:graphicFrame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1654675"/>
              </p:ext>
            </p:extLst>
          </p:nvPr>
        </p:nvGraphicFramePr>
        <p:xfrm>
          <a:off x="10833027" y="9509763"/>
          <a:ext cx="12747096" cy="1396535"/>
        </p:xfrm>
        <a:graphic>
          <a:graphicData uri="http://schemas.openxmlformats.org/presentationml/2006/ole">
            <p:oleObj spid="_x0000_s62519" name="Equation" r:id="rId6" imgW="4089400" imgH="444500" progId="Equation.DSMT4">
              <p:embed/>
            </p:oleObj>
          </a:graphicData>
        </a:graphic>
      </p:graphicFrame>
      <p:pic>
        <p:nvPicPr>
          <p:cNvPr id="62486" name="图片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0756" y="0"/>
            <a:ext cx="5853455" cy="41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127754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推断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聚类的目标就是推断样本所属的簇</a:t>
            </a:r>
            <a:endParaRPr lang="en-US" altLang="zh-CN" dirty="0" smtClean="0">
              <a:latin typeface="+mn-ea"/>
            </a:endParaRPr>
          </a:p>
          <a:p>
            <a:pPr lvl="2"/>
            <a:r>
              <a:rPr lang="zh-CN" altLang="en-US" dirty="0" smtClean="0"/>
              <a:t>样本   属于类别簇</a:t>
            </a:r>
            <a:r>
              <a:rPr lang="en-US" altLang="zh-CN" dirty="0" smtClean="0"/>
              <a:t>k</a:t>
            </a:r>
            <a:r>
              <a:rPr lang="zh-CN" altLang="en-US" dirty="0" smtClean="0"/>
              <a:t>的概率为：</a:t>
            </a:r>
            <a:endParaRPr lang="en-US" altLang="zh-CN" dirty="0" smtClean="0"/>
          </a:p>
          <a:p>
            <a:pPr lvl="2"/>
            <a:endParaRPr lang="en-US" altLang="zh-CN" dirty="0">
              <a:latin typeface="+mn-ea"/>
            </a:endParaRPr>
          </a:p>
          <a:p>
            <a:pPr lvl="2"/>
            <a:r>
              <a:rPr lang="zh-CN" altLang="en-US" dirty="0">
                <a:latin typeface="+mn-ea"/>
              </a:rPr>
              <a:t>取</a:t>
            </a:r>
            <a:r>
              <a:rPr lang="zh-CN" altLang="en-US" dirty="0" smtClean="0">
                <a:latin typeface="+mn-ea"/>
              </a:rPr>
              <a:t>概率最大的簇</a:t>
            </a:r>
            <a:r>
              <a:rPr lang="en-US" altLang="zh-CN" dirty="0" smtClean="0">
                <a:latin typeface="+mn-ea"/>
              </a:rPr>
              <a:t>k</a:t>
            </a:r>
            <a:r>
              <a:rPr lang="zh-CN" altLang="en-US" dirty="0" smtClean="0">
                <a:latin typeface="+mn-ea"/>
              </a:rPr>
              <a:t>，把样本划分为该簇</a:t>
            </a:r>
            <a:endParaRPr lang="en-US" altLang="zh-CN" dirty="0" smtClean="0">
              <a:latin typeface="+mn-ea"/>
            </a:endParaRPr>
          </a:p>
          <a:p>
            <a:pPr lvl="1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高斯混合模型聚类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2486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0756" y="0"/>
            <a:ext cx="5853455" cy="41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15506483"/>
              </p:ext>
            </p:extLst>
          </p:nvPr>
        </p:nvGraphicFramePr>
        <p:xfrm>
          <a:off x="6003691" y="4131850"/>
          <a:ext cx="696365" cy="769667"/>
        </p:xfrm>
        <a:graphic>
          <a:graphicData uri="http://schemas.openxmlformats.org/presentationml/2006/ole">
            <p:oleObj spid="_x0000_s63526" name="Equation" r:id="rId5" imgW="177569" imgH="202936" progId="Equation.DSMT4">
              <p:embed/>
            </p:oleObj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73167537"/>
              </p:ext>
            </p:extLst>
          </p:nvPr>
        </p:nvGraphicFramePr>
        <p:xfrm>
          <a:off x="6810719" y="5400072"/>
          <a:ext cx="10135659" cy="1629373"/>
        </p:xfrm>
        <a:graphic>
          <a:graphicData uri="http://schemas.openxmlformats.org/presentationml/2006/ole">
            <p:oleObj spid="_x0000_s63527" name="Equation" r:id="rId6" imgW="4025900" imgH="647700" progId="Equation.DSMT4">
              <p:embed/>
            </p:oleObj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593620"/>
              </p:ext>
            </p:extLst>
          </p:nvPr>
        </p:nvGraphicFramePr>
        <p:xfrm>
          <a:off x="6700055" y="8563302"/>
          <a:ext cx="16355621" cy="1079471"/>
        </p:xfrm>
        <a:graphic>
          <a:graphicData uri="http://schemas.openxmlformats.org/presentationml/2006/ole">
            <p:oleObj spid="_x0000_s63528" name="Equation" r:id="rId7" imgW="4762500" imgH="3175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7183316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模型学习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学习的目标就是获得参数</a:t>
            </a:r>
            <a:endParaRPr lang="en-US" altLang="zh-CN" dirty="0" smtClean="0">
              <a:latin typeface="+mn-ea"/>
            </a:endParaRPr>
          </a:p>
          <a:p>
            <a:pPr lvl="2"/>
            <a:r>
              <a:rPr lang="en-US" altLang="zh-CN" dirty="0"/>
              <a:t>GMM</a:t>
            </a:r>
            <a:r>
              <a:rPr lang="zh-CN" altLang="zh-CN" dirty="0"/>
              <a:t>对数似然函数</a:t>
            </a:r>
            <a:r>
              <a:rPr lang="zh-CN" altLang="en-US" dirty="0" smtClean="0"/>
              <a:t>为：</a:t>
            </a:r>
            <a:endParaRPr lang="en-US" altLang="zh-CN" dirty="0" smtClean="0"/>
          </a:p>
          <a:p>
            <a:pPr lvl="2"/>
            <a:endParaRPr lang="en-US" altLang="zh-CN" dirty="0">
              <a:latin typeface="+mn-ea"/>
            </a:endParaRPr>
          </a:p>
          <a:p>
            <a:pPr lvl="2"/>
            <a:r>
              <a:rPr lang="en-US" altLang="zh-CN" dirty="0" smtClean="0">
                <a:latin typeface="+mn-ea"/>
              </a:rPr>
              <a:t>z</a:t>
            </a:r>
            <a:r>
              <a:rPr lang="zh-CN" altLang="en-US" dirty="0" smtClean="0">
                <a:latin typeface="+mn-ea"/>
              </a:rPr>
              <a:t>是隐变量，“不完全数据”的最大似然估计采用</a:t>
            </a:r>
            <a:r>
              <a:rPr lang="en-US" altLang="zh-CN" dirty="0" smtClean="0">
                <a:latin typeface="+mn-ea"/>
              </a:rPr>
              <a:t>EM</a:t>
            </a:r>
            <a:r>
              <a:rPr lang="zh-CN" altLang="en-US" dirty="0" smtClean="0">
                <a:latin typeface="+mn-ea"/>
              </a:rPr>
              <a:t>算法，</a:t>
            </a:r>
            <a:r>
              <a:rPr lang="zh-CN" altLang="zh-CN" dirty="0" smtClean="0"/>
              <a:t>对</a:t>
            </a:r>
            <a:r>
              <a:rPr lang="en-US" altLang="zh-CN" dirty="0" smtClean="0">
                <a:latin typeface="+mn-ea"/>
              </a:rPr>
              <a:t>z</a:t>
            </a:r>
            <a:r>
              <a:rPr lang="zh-CN" altLang="zh-CN" dirty="0" smtClean="0"/>
              <a:t>计算</a:t>
            </a:r>
            <a:r>
              <a:rPr lang="zh-CN" altLang="zh-CN" dirty="0"/>
              <a:t>期望，来最大化已观测数据的对数“边界似然”。</a:t>
            </a:r>
            <a:endParaRPr lang="en-US" altLang="zh-CN" dirty="0" smtClean="0">
              <a:latin typeface="+mn-ea"/>
            </a:endParaRPr>
          </a:p>
          <a:p>
            <a:pPr lvl="1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高斯混合模型聚类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2486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0756" y="0"/>
            <a:ext cx="5853455" cy="41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9173978"/>
              </p:ext>
            </p:extLst>
          </p:nvPr>
        </p:nvGraphicFramePr>
        <p:xfrm>
          <a:off x="11342954" y="2677411"/>
          <a:ext cx="535594" cy="773636"/>
        </p:xfrm>
        <a:graphic>
          <a:graphicData uri="http://schemas.openxmlformats.org/presentationml/2006/ole">
            <p:oleObj spid="_x0000_s64545" name="Equation" r:id="rId5" imgW="114151" imgH="164885" progId="Equation.DSMT4">
              <p:embed/>
            </p:oleObj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21789110"/>
              </p:ext>
            </p:extLst>
          </p:nvPr>
        </p:nvGraphicFramePr>
        <p:xfrm>
          <a:off x="5619403" y="5317476"/>
          <a:ext cx="12904784" cy="1255745"/>
        </p:xfrm>
        <a:graphic>
          <a:graphicData uri="http://schemas.openxmlformats.org/presentationml/2006/ole">
            <p:oleObj spid="_x0000_s64546" name="Equation" r:id="rId6" imgW="4597400" imgH="444500" progId="Equation.DSMT4">
              <p:embed/>
            </p:oleObj>
          </a:graphicData>
        </a:graphic>
      </p:graphicFrame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93384686"/>
              </p:ext>
            </p:extLst>
          </p:nvPr>
        </p:nvGraphicFramePr>
        <p:xfrm>
          <a:off x="5619402" y="9704393"/>
          <a:ext cx="8396028" cy="959546"/>
        </p:xfrm>
        <a:graphic>
          <a:graphicData uri="http://schemas.openxmlformats.org/presentationml/2006/ole">
            <p:oleObj spid="_x0000_s64547" name="Equation" r:id="rId7" imgW="2997200" imgH="3429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模型学习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zh-CN" dirty="0"/>
              <a:t>对数似然函数对</a:t>
            </a:r>
            <a:r>
              <a:rPr lang="en-US" altLang="zh-CN" dirty="0"/>
              <a:t>z</a:t>
            </a:r>
            <a:r>
              <a:rPr lang="zh-CN" altLang="zh-CN" dirty="0"/>
              <a:t>的</a:t>
            </a:r>
            <a:r>
              <a:rPr lang="zh-CN" altLang="zh-CN" dirty="0" smtClean="0"/>
              <a:t>期望</a:t>
            </a:r>
            <a:endParaRPr lang="en-US" altLang="zh-CN" dirty="0" smtClean="0"/>
          </a:p>
          <a:p>
            <a:pPr lvl="2"/>
            <a:endParaRPr lang="en-US" altLang="zh-CN" dirty="0">
              <a:latin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高斯混合模型聚类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948" y="3984976"/>
            <a:ext cx="76990138" cy="4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9225781"/>
              </p:ext>
            </p:extLst>
          </p:nvPr>
        </p:nvGraphicFramePr>
        <p:xfrm>
          <a:off x="8096947" y="3790605"/>
          <a:ext cx="10807797" cy="7437950"/>
        </p:xfrm>
        <a:graphic>
          <a:graphicData uri="http://schemas.openxmlformats.org/presentationml/2006/ole">
            <p:oleObj spid="_x0000_s65549" name="Equation" r:id="rId4" imgW="3390900" imgH="23368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921151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模型学习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en-US" altLang="zh-CN" dirty="0" smtClean="0"/>
              <a:t>EM</a:t>
            </a:r>
            <a:r>
              <a:rPr lang="zh-CN" altLang="en-US" dirty="0" smtClean="0"/>
              <a:t>算法</a:t>
            </a:r>
            <a:endParaRPr lang="en-US" altLang="zh-CN" dirty="0" smtClean="0">
              <a:latin typeface="+mn-ea"/>
            </a:endParaRPr>
          </a:p>
          <a:p>
            <a:pPr lvl="2"/>
            <a:r>
              <a:rPr lang="en-US" altLang="zh-CN" dirty="0"/>
              <a:t>E</a:t>
            </a:r>
            <a:r>
              <a:rPr lang="zh-CN" altLang="zh-CN" dirty="0"/>
              <a:t>步：给定数据和当前参数，第</a:t>
            </a:r>
            <a:r>
              <a:rPr lang="en-US" altLang="zh-CN" dirty="0" err="1"/>
              <a:t>i</a:t>
            </a:r>
            <a:r>
              <a:rPr lang="zh-CN" altLang="zh-CN" dirty="0"/>
              <a:t>的样本属于第</a:t>
            </a:r>
            <a:r>
              <a:rPr lang="en-US" altLang="zh-CN" dirty="0"/>
              <a:t>k</a:t>
            </a:r>
            <a:r>
              <a:rPr lang="zh-CN" altLang="zh-CN" dirty="0"/>
              <a:t>个簇的</a:t>
            </a:r>
            <a:r>
              <a:rPr lang="zh-CN" altLang="zh-CN" dirty="0" smtClean="0"/>
              <a:t>概率</a:t>
            </a:r>
            <a:endParaRPr lang="en-US" altLang="zh-CN" dirty="0" smtClean="0"/>
          </a:p>
          <a:p>
            <a:pPr lvl="2"/>
            <a:endParaRPr lang="en-US" altLang="zh-CN" dirty="0">
              <a:latin typeface="+mn-ea"/>
            </a:endParaRPr>
          </a:p>
          <a:p>
            <a:pPr lvl="2"/>
            <a:r>
              <a:rPr lang="en-US" altLang="zh-CN" dirty="0" smtClean="0">
                <a:latin typeface="+mn-ea"/>
              </a:rPr>
              <a:t>M</a:t>
            </a:r>
            <a:r>
              <a:rPr lang="zh-CN" altLang="en-US" dirty="0" smtClean="0">
                <a:latin typeface="+mn-ea"/>
              </a:rPr>
              <a:t>步：求解能使</a:t>
            </a:r>
            <a:r>
              <a:rPr lang="en-US" altLang="zh-CN" dirty="0" smtClean="0">
                <a:latin typeface="+mn-ea"/>
              </a:rPr>
              <a:t>Q</a:t>
            </a:r>
            <a:r>
              <a:rPr lang="zh-CN" altLang="en-US" dirty="0" smtClean="0">
                <a:latin typeface="+mn-ea"/>
              </a:rPr>
              <a:t>函数最大化的参数</a:t>
            </a:r>
            <a:endParaRPr lang="en-US" altLang="zh-CN" dirty="0" smtClean="0">
              <a:latin typeface="+mn-ea"/>
            </a:endParaRPr>
          </a:p>
          <a:p>
            <a:pPr lvl="1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高斯混合模型聚类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298574" y="5187538"/>
            <a:ext cx="662891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30295946"/>
              </p:ext>
            </p:extLst>
          </p:nvPr>
        </p:nvGraphicFramePr>
        <p:xfrm>
          <a:off x="7298574" y="5187539"/>
          <a:ext cx="4660953" cy="1786699"/>
        </p:xfrm>
        <a:graphic>
          <a:graphicData uri="http://schemas.openxmlformats.org/presentationml/2006/ole">
            <p:oleObj spid="_x0000_s66593" name="Equation" r:id="rId4" imgW="1714500" imgH="660400" progId="Equation.DSMT4">
              <p:embed/>
            </p:oleObj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05745" y="8828115"/>
            <a:ext cx="388369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09282926"/>
              </p:ext>
            </p:extLst>
          </p:nvPr>
        </p:nvGraphicFramePr>
        <p:xfrm>
          <a:off x="4405745" y="8828115"/>
          <a:ext cx="1607188" cy="964313"/>
        </p:xfrm>
        <a:graphic>
          <a:graphicData uri="http://schemas.openxmlformats.org/presentationml/2006/ole">
            <p:oleObj spid="_x0000_s66594" name="Equation" r:id="rId5" imgW="762000" imgH="457200" progId="Equation.DSMT4">
              <p:embed/>
            </p:oleObj>
          </a:graphicData>
        </a:graphic>
      </p:graphicFrame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8113222" y="8916151"/>
            <a:ext cx="355186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4412946"/>
              </p:ext>
            </p:extLst>
          </p:nvPr>
        </p:nvGraphicFramePr>
        <p:xfrm>
          <a:off x="7875502" y="8664230"/>
          <a:ext cx="3492751" cy="1181002"/>
        </p:xfrm>
        <a:graphic>
          <a:graphicData uri="http://schemas.openxmlformats.org/presentationml/2006/ole">
            <p:oleObj spid="_x0000_s66595" name="Equation" r:id="rId6" imgW="1320227" imgH="444307" progId="Equation.DSMT4">
              <p:embed/>
            </p:oleObj>
          </a:graphicData>
        </a:graphic>
      </p:graphicFrame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5038392" y="8845032"/>
            <a:ext cx="541814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33585435"/>
              </p:ext>
            </p:extLst>
          </p:nvPr>
        </p:nvGraphicFramePr>
        <p:xfrm>
          <a:off x="13173076" y="8323488"/>
          <a:ext cx="2137626" cy="1862486"/>
        </p:xfrm>
        <a:graphic>
          <a:graphicData uri="http://schemas.openxmlformats.org/presentationml/2006/ole">
            <p:oleObj spid="_x0000_s66596" name="Equation" r:id="rId7" imgW="965200" imgH="8382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0567578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模型学习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en-US" altLang="zh-CN" dirty="0" smtClean="0"/>
              <a:t>EM</a:t>
            </a:r>
            <a:r>
              <a:rPr lang="zh-CN" altLang="en-US" dirty="0" smtClean="0"/>
              <a:t>算法</a:t>
            </a:r>
            <a:endParaRPr lang="en-US" altLang="zh-CN" dirty="0" smtClean="0">
              <a:latin typeface="+mn-ea"/>
            </a:endParaRPr>
          </a:p>
          <a:p>
            <a:pPr lvl="2"/>
            <a:r>
              <a:rPr lang="en-US" altLang="zh-CN" dirty="0" smtClean="0">
                <a:latin typeface="+mn-ea"/>
              </a:rPr>
              <a:t>M</a:t>
            </a:r>
            <a:r>
              <a:rPr lang="zh-CN" altLang="en-US" dirty="0" smtClean="0">
                <a:latin typeface="+mn-ea"/>
              </a:rPr>
              <a:t>步：求解能使</a:t>
            </a:r>
            <a:r>
              <a:rPr lang="en-US" altLang="zh-CN" dirty="0" smtClean="0">
                <a:latin typeface="+mn-ea"/>
              </a:rPr>
              <a:t>Q</a:t>
            </a:r>
            <a:r>
              <a:rPr lang="zh-CN" altLang="en-US" dirty="0" smtClean="0">
                <a:latin typeface="+mn-ea"/>
              </a:rPr>
              <a:t>函数最大化的参数</a:t>
            </a:r>
            <a:endParaRPr lang="en-US" altLang="zh-CN" dirty="0" smtClean="0">
              <a:latin typeface="+mn-ea"/>
            </a:endParaRPr>
          </a:p>
          <a:p>
            <a:pPr lvl="1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高斯混合模型聚类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298574" y="5187538"/>
            <a:ext cx="662891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05745" y="8828115"/>
            <a:ext cx="388369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5173182"/>
              </p:ext>
            </p:extLst>
          </p:nvPr>
        </p:nvGraphicFramePr>
        <p:xfrm>
          <a:off x="5092868" y="7166487"/>
          <a:ext cx="1607188" cy="964313"/>
        </p:xfrm>
        <a:graphic>
          <a:graphicData uri="http://schemas.openxmlformats.org/presentationml/2006/ole">
            <p:oleObj spid="_x0000_s67647" name="Equation" r:id="rId4" imgW="762000" imgH="457200" progId="Equation.DSMT4">
              <p:embed/>
            </p:oleObj>
          </a:graphicData>
        </a:graphic>
      </p:graphicFrame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8113222" y="8916151"/>
            <a:ext cx="355186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02556375"/>
              </p:ext>
            </p:extLst>
          </p:nvPr>
        </p:nvGraphicFramePr>
        <p:xfrm>
          <a:off x="7875502" y="5222755"/>
          <a:ext cx="3492751" cy="1181002"/>
        </p:xfrm>
        <a:graphic>
          <a:graphicData uri="http://schemas.openxmlformats.org/presentationml/2006/ole">
            <p:oleObj spid="_x0000_s67648" name="Equation" r:id="rId5" imgW="1320227" imgH="444307" progId="Equation.DSMT4">
              <p:embed/>
            </p:oleObj>
          </a:graphicData>
        </a:graphic>
      </p:graphicFrame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5038392" y="8845032"/>
            <a:ext cx="541814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62845309"/>
              </p:ext>
            </p:extLst>
          </p:nvPr>
        </p:nvGraphicFramePr>
        <p:xfrm>
          <a:off x="13173076" y="4965148"/>
          <a:ext cx="2137626" cy="1862486"/>
        </p:xfrm>
        <a:graphic>
          <a:graphicData uri="http://schemas.openxmlformats.org/presentationml/2006/ole">
            <p:oleObj spid="_x0000_s67649" name="Equation" r:id="rId6" imgW="965200" imgH="838200" progId="Equation.DSMT4">
              <p:embed/>
            </p:oleObj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310937" y="5321868"/>
            <a:ext cx="420889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62378237"/>
              </p:ext>
            </p:extLst>
          </p:nvPr>
        </p:nvGraphicFramePr>
        <p:xfrm>
          <a:off x="13081756" y="7115596"/>
          <a:ext cx="7311042" cy="1645452"/>
        </p:xfrm>
        <a:graphic>
          <a:graphicData uri="http://schemas.openxmlformats.org/presentationml/2006/ole">
            <p:oleObj spid="_x0000_s67650" name="Equation" r:id="rId7" imgW="3721100" imgH="838200" progId="Equation.DSMT4">
              <p:embed/>
            </p:oleObj>
          </a:graphicData>
        </a:graphic>
      </p:graphicFrame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4671667"/>
              </p:ext>
            </p:extLst>
          </p:nvPr>
        </p:nvGraphicFramePr>
        <p:xfrm>
          <a:off x="5092868" y="5321097"/>
          <a:ext cx="1607188" cy="964313"/>
        </p:xfrm>
        <a:graphic>
          <a:graphicData uri="http://schemas.openxmlformats.org/presentationml/2006/ole">
            <p:oleObj spid="_x0000_s67651" name="Equation" r:id="rId8" imgW="762000" imgH="457200" progId="Equation.DSMT4">
              <p:embed/>
            </p:oleObj>
          </a:graphicData>
        </a:graphic>
      </p:graphicFrame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-10065884" y="9483431"/>
            <a:ext cx="373792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0615548"/>
              </p:ext>
            </p:extLst>
          </p:nvPr>
        </p:nvGraphicFramePr>
        <p:xfrm>
          <a:off x="937725" y="9483432"/>
          <a:ext cx="3468021" cy="1141091"/>
        </p:xfrm>
        <a:graphic>
          <a:graphicData uri="http://schemas.openxmlformats.org/presentationml/2006/ole">
            <p:oleObj spid="_x0000_s67652" name="Equation" r:id="rId9" imgW="1473200" imgH="482600" progId="Equation.DSMT4">
              <p:embed/>
            </p:oleObj>
          </a:graphicData>
        </a:graphic>
      </p:graphicFrame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8235612" y="9276908"/>
            <a:ext cx="377423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7379632"/>
              </p:ext>
            </p:extLst>
          </p:nvPr>
        </p:nvGraphicFramePr>
        <p:xfrm>
          <a:off x="7217263" y="9526286"/>
          <a:ext cx="4911807" cy="1513012"/>
        </p:xfrm>
        <a:graphic>
          <a:graphicData uri="http://schemas.openxmlformats.org/presentationml/2006/ole">
            <p:oleObj spid="_x0000_s67653" name="Equation" r:id="rId10" imgW="2133600" imgH="660400" progId="Equation.DSMT4">
              <p:embed/>
            </p:oleObj>
          </a:graphicData>
        </a:graphic>
      </p:graphicFrame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13173075" y="9157895"/>
            <a:ext cx="54887459" cy="4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94526245"/>
              </p:ext>
            </p:extLst>
          </p:nvPr>
        </p:nvGraphicFramePr>
        <p:xfrm>
          <a:off x="13173076" y="9157895"/>
          <a:ext cx="1895941" cy="1394715"/>
        </p:xfrm>
        <a:graphic>
          <a:graphicData uri="http://schemas.openxmlformats.org/presentationml/2006/ole">
            <p:oleObj spid="_x0000_s67654" name="Equation" r:id="rId11" imgW="825500" imgH="6096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868195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5"/>
            <a:ext cx="20151724" cy="981211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微博垃圾账号检测</a:t>
            </a:r>
            <a:endParaRPr dirty="0"/>
          </a:p>
          <a:p>
            <a:pPr lvl="1"/>
            <a:r>
              <a:rPr lang="zh-CN" altLang="en-US" dirty="0" smtClean="0"/>
              <a:t>应用分析</a:t>
            </a:r>
            <a:endParaRPr dirty="0"/>
          </a:p>
          <a:p>
            <a:pPr lvl="2"/>
            <a:r>
              <a:rPr lang="zh-CN" altLang="zh-CN" dirty="0"/>
              <a:t>微博用户数量庞大，垃圾账号的数量也不少，可以通过账号的属性特征、行为模式、博文内容、社交关系等方面来检测一个账号是否垃圾账号</a:t>
            </a:r>
            <a:r>
              <a:rPr lang="zh-CN" altLang="en-US" dirty="0" smtClean="0"/>
              <a:t>使用图使得概率模型可视化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“僵尸”账号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垃圾营销账号</a:t>
            </a:r>
            <a:endParaRPr lang="en-US" altLang="zh-CN" dirty="0" smtClean="0"/>
          </a:p>
          <a:p>
            <a:pPr lvl="2"/>
            <a:endParaRPr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朴素贝叶斯分类器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模型学习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最大似然估计</a:t>
            </a:r>
            <a:endParaRPr lang="en-US" altLang="zh-CN" dirty="0" smtClean="0">
              <a:latin typeface="+mn-ea"/>
            </a:endParaRPr>
          </a:p>
          <a:p>
            <a:pPr lvl="1"/>
            <a:endParaRPr lang="en-US" dirty="0" smtClean="0">
              <a:latin typeface="+mn-ea"/>
              <a:ea typeface="+mn-ea"/>
            </a:endParaRPr>
          </a:p>
          <a:p>
            <a:pPr lvl="1"/>
            <a:r>
              <a:rPr lang="zh-CN" altLang="en-US" dirty="0"/>
              <a:t>贝叶斯估计</a:t>
            </a:r>
            <a:endParaRPr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高斯混合模型聚类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298574" y="5187538"/>
            <a:ext cx="662891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05745" y="8828115"/>
            <a:ext cx="388369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8113222" y="8916151"/>
            <a:ext cx="355186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5038392" y="8845032"/>
            <a:ext cx="541814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723992" y="3814797"/>
            <a:ext cx="60293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99490664"/>
              </p:ext>
            </p:extLst>
          </p:nvPr>
        </p:nvGraphicFramePr>
        <p:xfrm>
          <a:off x="7723991" y="4080800"/>
          <a:ext cx="5110947" cy="997996"/>
        </p:xfrm>
        <a:graphic>
          <a:graphicData uri="http://schemas.openxmlformats.org/presentationml/2006/ole">
            <p:oleObj spid="_x0000_s68623" name="Equation" r:id="rId4" imgW="1612200" imgH="317362" progId="Equation.DSMT4">
              <p:embed/>
            </p:oleObj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723991" y="7966102"/>
            <a:ext cx="396794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40111864"/>
              </p:ext>
            </p:extLst>
          </p:nvPr>
        </p:nvGraphicFramePr>
        <p:xfrm>
          <a:off x="7723992" y="6918701"/>
          <a:ext cx="7392816" cy="995767"/>
        </p:xfrm>
        <a:graphic>
          <a:graphicData uri="http://schemas.openxmlformats.org/presentationml/2006/ole">
            <p:oleObj spid="_x0000_s68624" name="Equation" r:id="rId5" imgW="2336800" imgH="3175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0978704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模型学习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en-US" altLang="zh-CN" dirty="0"/>
              <a:t>K</a:t>
            </a:r>
            <a:r>
              <a:rPr lang="zh-CN" altLang="zh-CN" dirty="0"/>
              <a:t>均值（</a:t>
            </a:r>
            <a:r>
              <a:rPr lang="en-US" altLang="zh-CN" dirty="0"/>
              <a:t>K-means</a:t>
            </a:r>
            <a:r>
              <a:rPr lang="zh-CN" altLang="zh-CN" dirty="0"/>
              <a:t>）聚类算法是</a:t>
            </a:r>
            <a:r>
              <a:rPr lang="en-US" altLang="zh-CN" dirty="0"/>
              <a:t>GMM</a:t>
            </a:r>
            <a:r>
              <a:rPr lang="zh-CN" altLang="zh-CN" dirty="0"/>
              <a:t>的</a:t>
            </a:r>
            <a:r>
              <a:rPr lang="zh-CN" altLang="zh-CN" dirty="0" smtClean="0"/>
              <a:t>特例</a:t>
            </a:r>
            <a:endParaRPr lang="en-US" altLang="zh-CN" dirty="0" smtClean="0">
              <a:latin typeface="+mn-ea"/>
            </a:endParaRPr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假设             ，            ，只估计</a:t>
            </a:r>
            <a:endParaRPr lang="en-US" altLang="zh-CN" dirty="0" smtClean="0">
              <a:latin typeface="+mn-ea"/>
              <a:ea typeface="+mn-ea"/>
            </a:endParaRPr>
          </a:p>
          <a:p>
            <a:pPr lvl="2"/>
            <a:r>
              <a:rPr lang="zh-CN" altLang="en-US" dirty="0"/>
              <a:t>使用样本</a:t>
            </a:r>
            <a:r>
              <a:rPr lang="zh-CN" altLang="zh-CN" dirty="0" smtClean="0"/>
              <a:t>与各个类中心的</a:t>
            </a:r>
            <a:r>
              <a:rPr lang="zh-CN" altLang="zh-CN" dirty="0"/>
              <a:t>欧氏</a:t>
            </a:r>
            <a:r>
              <a:rPr lang="zh-CN" altLang="zh-CN" dirty="0" smtClean="0"/>
              <a:t>距离代替样本</a:t>
            </a:r>
            <a:r>
              <a:rPr lang="zh-CN" altLang="en-US" dirty="0" smtClean="0"/>
              <a:t>所属类别概率</a:t>
            </a:r>
            <a:endParaRPr lang="en-US" dirty="0" smtClean="0">
              <a:latin typeface="+mn-ea"/>
              <a:ea typeface="+mn-ea"/>
            </a:endParaRPr>
          </a:p>
          <a:p>
            <a:pPr lvl="1"/>
            <a:endParaRPr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高斯混合模型聚类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298574" y="5187538"/>
            <a:ext cx="662891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05745" y="8828115"/>
            <a:ext cx="388369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8113222" y="8916151"/>
            <a:ext cx="355186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5038392" y="8845032"/>
            <a:ext cx="541814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723992" y="3814797"/>
            <a:ext cx="60293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723991" y="7966102"/>
            <a:ext cx="396794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54643213"/>
              </p:ext>
            </p:extLst>
          </p:nvPr>
        </p:nvGraphicFramePr>
        <p:xfrm>
          <a:off x="6520207" y="4120984"/>
          <a:ext cx="1393509" cy="982310"/>
        </p:xfrm>
        <a:graphic>
          <a:graphicData uri="http://schemas.openxmlformats.org/presentationml/2006/ole">
            <p:oleObj spid="_x0000_s69658" name="Equation" r:id="rId4" imgW="583947" imgH="406224" progId="Equation.DSMT4">
              <p:embed/>
            </p:oleObj>
          </a:graphicData>
        </a:graphic>
      </p:graphicFrame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9127375" y="4333073"/>
            <a:ext cx="337003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2799727"/>
              </p:ext>
            </p:extLst>
          </p:nvPr>
        </p:nvGraphicFramePr>
        <p:xfrm>
          <a:off x="9127375" y="4333074"/>
          <a:ext cx="1778924" cy="623779"/>
        </p:xfrm>
        <a:graphic>
          <a:graphicData uri="http://schemas.openxmlformats.org/presentationml/2006/ole">
            <p:oleObj spid="_x0000_s69659" name="Equation" r:id="rId5" imgW="736280" imgH="253890" progId="Equation.DSMT4">
              <p:embed/>
            </p:oleObj>
          </a:graphicData>
        </a:graphic>
      </p:graphicFrame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6520206" y="7429953"/>
            <a:ext cx="384585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0143453"/>
              </p:ext>
            </p:extLst>
          </p:nvPr>
        </p:nvGraphicFramePr>
        <p:xfrm>
          <a:off x="6520207" y="7429954"/>
          <a:ext cx="5513217" cy="914252"/>
        </p:xfrm>
        <a:graphic>
          <a:graphicData uri="http://schemas.openxmlformats.org/presentationml/2006/ole">
            <p:oleObj spid="_x0000_s69660" name="Equation" r:id="rId6" imgW="1891479" imgH="317362" progId="Equation.DSMT4">
              <p:embed/>
            </p:oleObj>
          </a:graphicData>
        </a:graphic>
      </p:graphicFrame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9259211"/>
              </p:ext>
            </p:extLst>
          </p:nvPr>
        </p:nvGraphicFramePr>
        <p:xfrm>
          <a:off x="14262477" y="4173641"/>
          <a:ext cx="692118" cy="865148"/>
        </p:xfrm>
        <a:graphic>
          <a:graphicData uri="http://schemas.openxmlformats.org/presentationml/2006/ole">
            <p:oleObj spid="_x0000_s69661" name="Equation" r:id="rId7" imgW="190417" imgH="241195" progId="Equation.DSMT4">
              <p:embed/>
            </p:oleObj>
          </a:graphicData>
        </a:graphic>
      </p:graphicFrame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85097" y="5723682"/>
            <a:ext cx="410873" cy="71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272166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计算和评估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生成两个</a:t>
            </a:r>
            <a:r>
              <a:rPr lang="en-US" altLang="zh-CN" dirty="0" smtClean="0"/>
              <a:t>3</a:t>
            </a:r>
            <a:r>
              <a:rPr lang="zh-CN" altLang="en-US" dirty="0" smtClean="0"/>
              <a:t>元高斯分布</a:t>
            </a:r>
            <a:endParaRPr lang="en-US" altLang="zh-CN" dirty="0" smtClean="0">
              <a:latin typeface="+mn-ea"/>
            </a:endParaRPr>
          </a:p>
          <a:p>
            <a:pPr lvl="1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高斯混合模型聚类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406344" y="4348181"/>
            <a:ext cx="19689183" cy="6873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altLang="zh-CN" sz="4400" dirty="0"/>
              <a:t>mu1_fact = (0, 0, 0)</a:t>
            </a:r>
            <a:endParaRPr lang="zh-CN" altLang="zh-CN" sz="4400" dirty="0"/>
          </a:p>
          <a:p>
            <a:pPr algn="l"/>
            <a:r>
              <a:rPr lang="en-US" altLang="zh-CN" sz="4400" dirty="0" smtClean="0"/>
              <a:t>cov1_fact </a:t>
            </a:r>
            <a:r>
              <a:rPr lang="en-US" altLang="zh-CN" sz="4400" dirty="0"/>
              <a:t>= </a:t>
            </a:r>
            <a:r>
              <a:rPr lang="en-US" altLang="zh-CN" sz="4400" dirty="0" err="1"/>
              <a:t>np.diag</a:t>
            </a:r>
            <a:r>
              <a:rPr lang="en-US" altLang="zh-CN" sz="4400" dirty="0"/>
              <a:t>((1, 2, 3))</a:t>
            </a:r>
            <a:endParaRPr lang="zh-CN" altLang="zh-CN" sz="4400" dirty="0"/>
          </a:p>
          <a:p>
            <a:pPr algn="l"/>
            <a:r>
              <a:rPr lang="en-US" altLang="zh-CN" sz="4400" dirty="0" smtClean="0"/>
              <a:t>data1 </a:t>
            </a:r>
            <a:r>
              <a:rPr lang="en-US" altLang="zh-CN" sz="4400" dirty="0"/>
              <a:t>= </a:t>
            </a:r>
            <a:r>
              <a:rPr lang="en-US" altLang="zh-CN" sz="4400" dirty="0" err="1"/>
              <a:t>np.random.multivariate_normal</a:t>
            </a:r>
            <a:r>
              <a:rPr lang="en-US" altLang="zh-CN" sz="4400" dirty="0"/>
              <a:t>(mu1_fact, cov1_fact, 400)</a:t>
            </a:r>
            <a:endParaRPr lang="zh-CN" altLang="zh-CN" sz="4400" dirty="0"/>
          </a:p>
          <a:p>
            <a:pPr algn="l"/>
            <a:r>
              <a:rPr lang="en-US" altLang="zh-CN" sz="4400" dirty="0" smtClean="0"/>
              <a:t>mu2_fact </a:t>
            </a:r>
            <a:r>
              <a:rPr lang="en-US" altLang="zh-CN" sz="4400" dirty="0"/>
              <a:t>= (2, 2, 1)</a:t>
            </a:r>
            <a:endParaRPr lang="zh-CN" altLang="zh-CN" sz="4400" dirty="0"/>
          </a:p>
          <a:p>
            <a:pPr algn="l"/>
            <a:r>
              <a:rPr lang="en-US" altLang="zh-CN" sz="4400" dirty="0" smtClean="0"/>
              <a:t>cov2_fact </a:t>
            </a:r>
            <a:r>
              <a:rPr lang="en-US" altLang="zh-CN" sz="4400" dirty="0"/>
              <a:t>= </a:t>
            </a:r>
            <a:r>
              <a:rPr lang="en-US" altLang="zh-CN" sz="4400" dirty="0" err="1"/>
              <a:t>np.array</a:t>
            </a:r>
            <a:r>
              <a:rPr lang="en-US" altLang="zh-CN" sz="4400" dirty="0"/>
              <a:t>(((1, 1, 3), (1, 2, 1), (0, 0, 1)), </a:t>
            </a:r>
            <a:r>
              <a:rPr lang="en-US" altLang="zh-CN" sz="4400" dirty="0" err="1"/>
              <a:t>dtype</a:t>
            </a:r>
            <a:r>
              <a:rPr lang="en-US" altLang="zh-CN" sz="4400" dirty="0"/>
              <a:t>=</a:t>
            </a:r>
            <a:r>
              <a:rPr lang="en-US" altLang="zh-CN" sz="4400" dirty="0" err="1"/>
              <a:t>np.float</a:t>
            </a:r>
            <a:r>
              <a:rPr lang="en-US" altLang="zh-CN" sz="4400" dirty="0"/>
              <a:t>)</a:t>
            </a:r>
            <a:endParaRPr lang="zh-CN" altLang="zh-CN" sz="4400" dirty="0"/>
          </a:p>
          <a:p>
            <a:pPr algn="l"/>
            <a:r>
              <a:rPr lang="en-US" altLang="zh-CN" sz="4400" dirty="0" smtClean="0"/>
              <a:t>cov2_fact </a:t>
            </a:r>
            <a:r>
              <a:rPr lang="en-US" altLang="zh-CN" sz="4400" dirty="0"/>
              <a:t>/= 3</a:t>
            </a:r>
            <a:endParaRPr lang="zh-CN" altLang="zh-CN" sz="4400" dirty="0"/>
          </a:p>
          <a:p>
            <a:pPr algn="l"/>
            <a:r>
              <a:rPr lang="en-US" altLang="zh-CN" sz="4400" dirty="0" smtClean="0"/>
              <a:t>data2 </a:t>
            </a:r>
            <a:r>
              <a:rPr lang="en-US" altLang="zh-CN" sz="4400" dirty="0"/>
              <a:t>= </a:t>
            </a:r>
            <a:r>
              <a:rPr lang="en-US" altLang="zh-CN" sz="4400" dirty="0" err="1"/>
              <a:t>np.random.multivariate_normal</a:t>
            </a:r>
            <a:r>
              <a:rPr lang="en-US" altLang="zh-CN" sz="4400" dirty="0"/>
              <a:t>(mu2_fact, cov2_fact, 100)</a:t>
            </a:r>
            <a:endParaRPr lang="zh-CN" altLang="zh-CN" sz="4400" dirty="0"/>
          </a:p>
          <a:p>
            <a:pPr algn="l"/>
            <a:r>
              <a:rPr lang="en-US" altLang="zh-CN" sz="4400" dirty="0" smtClean="0"/>
              <a:t>data </a:t>
            </a:r>
            <a:r>
              <a:rPr lang="en-US" altLang="zh-CN" sz="4400" dirty="0"/>
              <a:t>= </a:t>
            </a:r>
            <a:r>
              <a:rPr lang="en-US" altLang="zh-CN" sz="4400" dirty="0" err="1"/>
              <a:t>np.vstack</a:t>
            </a:r>
            <a:r>
              <a:rPr lang="en-US" altLang="zh-CN" sz="4400" dirty="0"/>
              <a:t>((data1, data2))</a:t>
            </a:r>
            <a:endParaRPr lang="zh-CN" altLang="zh-CN" sz="4400" dirty="0"/>
          </a:p>
          <a:p>
            <a:pPr algn="l"/>
            <a:r>
              <a:rPr lang="en-US" altLang="zh-CN" sz="4400" dirty="0" smtClean="0"/>
              <a:t>y </a:t>
            </a:r>
            <a:r>
              <a:rPr lang="en-US" altLang="zh-CN" sz="4400" dirty="0"/>
              <a:t>= </a:t>
            </a:r>
            <a:r>
              <a:rPr lang="en-US" altLang="zh-CN" sz="4400" dirty="0" err="1"/>
              <a:t>np.array</a:t>
            </a:r>
            <a:r>
              <a:rPr lang="en-US" altLang="zh-CN" sz="4400" dirty="0"/>
              <a:t>([True] * 400 + [False] * 100)</a:t>
            </a:r>
            <a:endParaRPr lang="zh-CN" altLang="zh-CN" sz="4400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33465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计算和评估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en-US" altLang="zh-CN" dirty="0" smtClean="0"/>
              <a:t>EM</a:t>
            </a:r>
            <a:r>
              <a:rPr lang="zh-CN" altLang="en-US" dirty="0" smtClean="0"/>
              <a:t>算法初始化</a:t>
            </a:r>
            <a:endParaRPr lang="en-US" altLang="zh-CN" dirty="0" smtClean="0">
              <a:latin typeface="+mn-ea"/>
            </a:endParaRPr>
          </a:p>
          <a:p>
            <a:pPr lvl="1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高斯混合模型聚类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406344" y="4348181"/>
            <a:ext cx="19689183" cy="3580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4400" dirty="0" smtClean="0"/>
              <a:t>    mu1 = data.min(axis=0)</a:t>
            </a:r>
            <a:endParaRPr lang="zh-CN" altLang="en-US" sz="4400" dirty="0" smtClean="0"/>
          </a:p>
          <a:p>
            <a:pPr algn="l"/>
            <a:r>
              <a:rPr lang="en-US" sz="4400" dirty="0" smtClean="0"/>
              <a:t>    mu2 = data.max(axis=0)</a:t>
            </a:r>
            <a:endParaRPr lang="zh-CN" altLang="en-US" sz="4400" dirty="0" smtClean="0"/>
          </a:p>
          <a:p>
            <a:pPr algn="l"/>
            <a:r>
              <a:rPr lang="en-US" sz="4400" dirty="0" smtClean="0"/>
              <a:t>    sigma1 = </a:t>
            </a:r>
            <a:r>
              <a:rPr lang="en-US" sz="4400" dirty="0" err="1" smtClean="0"/>
              <a:t>np.identity</a:t>
            </a:r>
            <a:r>
              <a:rPr lang="en-US" sz="4400" dirty="0" smtClean="0"/>
              <a:t>(d)</a:t>
            </a:r>
            <a:endParaRPr lang="zh-CN" altLang="en-US" sz="4400" dirty="0" smtClean="0"/>
          </a:p>
          <a:p>
            <a:pPr algn="l"/>
            <a:r>
              <a:rPr lang="en-US" sz="4400" dirty="0" smtClean="0"/>
              <a:t>    sigma2 = </a:t>
            </a:r>
            <a:r>
              <a:rPr lang="en-US" sz="4400" dirty="0" err="1" smtClean="0"/>
              <a:t>np.identity</a:t>
            </a:r>
            <a:r>
              <a:rPr lang="en-US" sz="4400" dirty="0" smtClean="0"/>
              <a:t>(d)</a:t>
            </a:r>
            <a:endParaRPr lang="zh-CN" altLang="en-US" sz="4400" dirty="0" smtClean="0"/>
          </a:p>
          <a:p>
            <a:pPr algn="l"/>
            <a:r>
              <a:rPr lang="en-US" sz="4400" dirty="0" smtClean="0"/>
              <a:t>    pi = 0.5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33465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计算和评估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en-US" altLang="zh-CN" dirty="0" smtClean="0"/>
              <a:t>EM</a:t>
            </a:r>
            <a:r>
              <a:rPr lang="zh-CN" altLang="en-US" dirty="0" smtClean="0"/>
              <a:t>算法迭代计算</a:t>
            </a:r>
            <a:r>
              <a:rPr lang="en-US" altLang="zh-CN" dirty="0" smtClean="0"/>
              <a:t>100</a:t>
            </a:r>
            <a:r>
              <a:rPr lang="zh-CN" altLang="en-US" dirty="0" smtClean="0"/>
              <a:t>次</a:t>
            </a:r>
            <a:endParaRPr lang="en-US" altLang="zh-CN" dirty="0" smtClean="0">
              <a:latin typeface="+mn-ea"/>
            </a:endParaRPr>
          </a:p>
          <a:p>
            <a:pPr lvl="1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高斯混合模型聚类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383280" y="3616661"/>
            <a:ext cx="20626647" cy="81047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4000" dirty="0" smtClean="0"/>
              <a:t>	# E Step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norm1 = </a:t>
            </a:r>
            <a:r>
              <a:rPr lang="en-US" sz="4000" dirty="0" err="1" smtClean="0"/>
              <a:t>multivariate_normal</a:t>
            </a:r>
            <a:r>
              <a:rPr lang="en-US" sz="4000" dirty="0" smtClean="0"/>
              <a:t>(mu1, sigma1)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norm2 = </a:t>
            </a:r>
            <a:r>
              <a:rPr lang="en-US" sz="4000" dirty="0" err="1" smtClean="0"/>
              <a:t>multivariate_normal</a:t>
            </a:r>
            <a:r>
              <a:rPr lang="en-US" sz="4000" dirty="0" smtClean="0"/>
              <a:t>(mu2, sigma2)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tau1 = pi * norm1.pdf(data)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tau2 = (1 - pi) * norm2.pdf(data)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gamma = tau1 / (tau1 + tau2)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 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# M Step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mu1 = np.dot(gamma, data) / np.sum(gamma)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mu2 = np.dot((1 - gamma), data) / np.sum((1 - gamma))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sigma1 = np.dot(gamma * (data - mu1).T, data - mu1) / np.sum(gamma)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sigma2 = np.dot((1 - gamma) * (data - mu2).T, data - mu2) / np.sum(1 - gamma)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pi = np.sum(gamma) / n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51633465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计算和评估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推断</a:t>
            </a:r>
            <a:endParaRPr lang="en-US" altLang="zh-CN" dirty="0" smtClean="0">
              <a:latin typeface="+mn-ea"/>
            </a:endParaRPr>
          </a:p>
          <a:p>
            <a:pPr lvl="1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高斯混合模型聚类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406344" y="4348181"/>
            <a:ext cx="19689183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4400" dirty="0" smtClean="0"/>
              <a:t>    norm1 = </a:t>
            </a:r>
            <a:r>
              <a:rPr lang="en-US" sz="4400" dirty="0" err="1" smtClean="0"/>
              <a:t>multivariate_normal</a:t>
            </a:r>
            <a:r>
              <a:rPr lang="en-US" sz="4400" dirty="0" smtClean="0"/>
              <a:t>(mu1, sigma1)</a:t>
            </a:r>
            <a:endParaRPr lang="zh-CN" altLang="en-US" sz="4400" dirty="0" smtClean="0"/>
          </a:p>
          <a:p>
            <a:pPr algn="l"/>
            <a:r>
              <a:rPr lang="en-US" sz="4400" dirty="0" smtClean="0"/>
              <a:t>    norm2 = </a:t>
            </a:r>
            <a:r>
              <a:rPr lang="en-US" sz="4400" dirty="0" err="1" smtClean="0"/>
              <a:t>multivariate_normal</a:t>
            </a:r>
            <a:r>
              <a:rPr lang="en-US" sz="4400" dirty="0" smtClean="0"/>
              <a:t>(mu2, sigma2)</a:t>
            </a:r>
            <a:endParaRPr lang="zh-CN" altLang="en-US" sz="4400" dirty="0" smtClean="0"/>
          </a:p>
          <a:p>
            <a:pPr algn="l"/>
            <a:r>
              <a:rPr lang="en-US" sz="4400" dirty="0" smtClean="0"/>
              <a:t>    tau1 = norm1.pdf(data)</a:t>
            </a:r>
            <a:endParaRPr lang="zh-CN" altLang="en-US" sz="4400" dirty="0" smtClean="0"/>
          </a:p>
          <a:p>
            <a:pPr algn="l"/>
            <a:r>
              <a:rPr lang="en-US" sz="4400" dirty="0" smtClean="0"/>
              <a:t>    tau2 = norm2.pdf(data)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33465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计算和评估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聚类结果，准确率</a:t>
            </a:r>
            <a:r>
              <a:rPr lang="en-US" altLang="zh-CN" smtClean="0"/>
              <a:t>95.6%</a:t>
            </a:r>
            <a:endParaRPr lang="en-US" altLang="zh-CN" dirty="0" smtClean="0">
              <a:latin typeface="+mn-ea"/>
            </a:endParaRPr>
          </a:p>
          <a:p>
            <a:pPr lvl="1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高斯混合模型聚类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553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399" y="4282104"/>
            <a:ext cx="12489489" cy="67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398201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计算和评估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图片聚类结果，</a:t>
            </a:r>
            <a:r>
              <a:rPr lang="en-US" altLang="zh-CN" dirty="0" smtClean="0"/>
              <a:t>16</a:t>
            </a:r>
            <a:r>
              <a:rPr lang="zh-CN" altLang="en-US" dirty="0" smtClean="0"/>
              <a:t>张图片聚</a:t>
            </a:r>
            <a:r>
              <a:rPr lang="en-US" altLang="zh-CN" dirty="0" smtClean="0"/>
              <a:t>5</a:t>
            </a:r>
            <a:r>
              <a:rPr lang="zh-CN" altLang="en-US" dirty="0" smtClean="0"/>
              <a:t>类，准确率</a:t>
            </a:r>
            <a:r>
              <a:rPr lang="en-US" altLang="zh-CN" dirty="0" smtClean="0"/>
              <a:t>80%</a:t>
            </a:r>
            <a:endParaRPr lang="en-US" altLang="zh-CN" dirty="0" smtClean="0">
              <a:latin typeface="+mn-ea"/>
            </a:endParaRPr>
          </a:p>
          <a:p>
            <a:pPr lvl="1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高斯混合模型聚类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761" y="4032881"/>
            <a:ext cx="10942320" cy="73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9398201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8364991" y="3030991"/>
            <a:ext cx="7654019" cy="7654019"/>
          </a:xfrm>
          <a:prstGeom prst="ellipse">
            <a:avLst/>
          </a:prstGeom>
          <a:solidFill>
            <a:srgbClr val="DCDEE0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8800257" y="3466257"/>
            <a:ext cx="6783486" cy="6783486"/>
          </a:xfrm>
          <a:prstGeom prst="ellipse">
            <a:avLst/>
          </a:prstGeom>
          <a:solidFill>
            <a:srgbClr val="F6C81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olidFill>
                <a:srgbClr val="F6C813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10047882" y="7002374"/>
            <a:ext cx="433452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 lang="zh-CN" altLang="en-US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endParaRPr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1916282" y="4493636"/>
            <a:ext cx="55303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lang="en-US" altLang="zh-CN" dirty="0" smtClean="0"/>
              <a:t>c</a:t>
            </a:r>
            <a:endParaRPr dirty="0"/>
          </a:p>
        </p:txBody>
      </p:sp>
      <p:sp>
        <p:nvSpPr>
          <p:cNvPr id="145" name="Shape 145"/>
          <p:cNvSpPr/>
          <p:nvPr/>
        </p:nvSpPr>
        <p:spPr>
          <a:xfrm>
            <a:off x="11620500" y="4588240"/>
            <a:ext cx="1143000" cy="1143003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542933" y="6511925"/>
            <a:ext cx="5298135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1887706" y="6207633"/>
            <a:ext cx="608587" cy="608587"/>
          </a:xfrm>
          <a:prstGeom prst="ellipse">
            <a:avLst/>
          </a:prstGeom>
          <a:solidFill>
            <a:srgbClr val="F5C9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2136818" y="6456743"/>
            <a:ext cx="110365" cy="1103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61042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隐变量模型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隐变量</a:t>
            </a:r>
            <a:r>
              <a:rPr lang="en-US" dirty="0" smtClean="0"/>
              <a:t>z</a:t>
            </a:r>
            <a:r>
              <a:rPr lang="zh-CN" altLang="en-US" dirty="0" smtClean="0"/>
              <a:t>是造成数据</a:t>
            </a:r>
            <a:r>
              <a:rPr lang="en-US" dirty="0" smtClean="0"/>
              <a:t>x</a:t>
            </a:r>
            <a:r>
              <a:rPr lang="zh-CN" altLang="en-US" dirty="0" smtClean="0"/>
              <a:t>的原因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9093" name="图片 58"/>
          <p:cNvPicPr>
            <a:picLocks noChangeAspect="1" noChangeArrowheads="1"/>
          </p:cNvPicPr>
          <p:nvPr/>
        </p:nvPicPr>
        <p:blipFill>
          <a:blip r:embed="rId3"/>
          <a:srcRect b="15120"/>
          <a:stretch>
            <a:fillRect/>
          </a:stretch>
        </p:blipFill>
        <p:spPr bwMode="auto">
          <a:xfrm>
            <a:off x="3370757" y="3810000"/>
            <a:ext cx="17867129" cy="795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5"/>
            <a:ext cx="20151724" cy="9812111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r>
              <a:rPr lang="zh-CN" altLang="en-US" dirty="0" smtClean="0"/>
              <a:t>微博垃圾账号检测</a:t>
            </a:r>
            <a:endParaRPr dirty="0"/>
          </a:p>
          <a:p>
            <a:pPr lvl="1"/>
            <a:r>
              <a:rPr lang="zh-CN" altLang="en-US" dirty="0" smtClean="0"/>
              <a:t>数据收集</a:t>
            </a:r>
            <a:endParaRPr dirty="0"/>
          </a:p>
          <a:p>
            <a:pPr lvl="2"/>
            <a:r>
              <a:rPr lang="zh-CN" altLang="en-US" dirty="0" smtClean="0"/>
              <a:t>通过新浪</a:t>
            </a:r>
            <a:r>
              <a:rPr lang="zh-CN" altLang="zh-CN" dirty="0" smtClean="0"/>
              <a:t>微博</a:t>
            </a:r>
            <a:r>
              <a:rPr lang="zh-CN" altLang="en-US" dirty="0" smtClean="0"/>
              <a:t>平台</a:t>
            </a:r>
            <a:r>
              <a:rPr lang="zh-CN" altLang="zh-CN" dirty="0" smtClean="0"/>
              <a:t>开放的</a:t>
            </a:r>
            <a:r>
              <a:rPr lang="en-US" altLang="zh-CN" dirty="0"/>
              <a:t>API</a:t>
            </a:r>
            <a:r>
              <a:rPr lang="zh-CN" altLang="zh-CN" dirty="0" smtClean="0"/>
              <a:t>来</a:t>
            </a:r>
            <a:r>
              <a:rPr lang="zh-CN" altLang="en-US" dirty="0" smtClean="0"/>
              <a:t>爬取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账号信息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微博信息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数据存储</a:t>
            </a:r>
            <a:endParaRPr lang="zh-CN" altLang="en-US" dirty="0"/>
          </a:p>
          <a:p>
            <a:pPr lvl="2"/>
            <a:r>
              <a:rPr lang="en-US" altLang="zh-CN" dirty="0" err="1" smtClean="0"/>
              <a:t>MongoDB</a:t>
            </a:r>
            <a:endParaRPr lang="zh-CN" altLang="en-US" dirty="0"/>
          </a:p>
          <a:p>
            <a:pPr lvl="2"/>
            <a:endParaRPr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朴素贝叶斯分类器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6146" name="图片 24" descr="C:\Users\cyn\Documents\Tencent Files\632520528\Image\C2C\8%02]P5FB3CJPA]$Y{F3{@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3612" y="0"/>
            <a:ext cx="9640388" cy="519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25" descr="C:\Users\cyn\Documents\Tencent Files\632520528\Image\C2C\9CNJ94M{A3{GY[_8@NJ)R`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5838" y="6585177"/>
            <a:ext cx="12808555" cy="393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838283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因子分析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如果隐向量</a:t>
            </a:r>
            <a:r>
              <a:rPr lang="en-US" dirty="0" smtClean="0"/>
              <a:t> </a:t>
            </a:r>
            <a:r>
              <a:rPr lang="zh-CN" altLang="en-US" dirty="0" smtClean="0"/>
              <a:t>取连续实数值，假设服从多元高斯分布。</a:t>
            </a:r>
            <a:endParaRPr lang="en-US" altLang="zh-CN" dirty="0" smtClean="0"/>
          </a:p>
          <a:p>
            <a:pPr lvl="1"/>
            <a:endParaRPr lang="en-US" dirty="0" smtClean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如果观测值</a:t>
            </a:r>
            <a:r>
              <a:rPr lang="en-US" dirty="0" smtClean="0"/>
              <a:t> </a:t>
            </a:r>
            <a:r>
              <a:rPr lang="zh-CN" altLang="en-US" dirty="0" smtClean="0"/>
              <a:t>也是连续值，假设条件概率也服从多元高斯分布。</a:t>
            </a:r>
            <a:endParaRPr lang="en-US" altLang="zh-CN" dirty="0" smtClean="0"/>
          </a:p>
          <a:p>
            <a:pPr lvl="1"/>
            <a:endParaRPr lang="en-US" dirty="0" smtClean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高斯分布经过线性系统，仍然是高斯分布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1137" name="Object 1"/>
          <p:cNvGraphicFramePr>
            <a:graphicFrameLocks noChangeAspect="1"/>
          </p:cNvGraphicFramePr>
          <p:nvPr/>
        </p:nvGraphicFramePr>
        <p:xfrm>
          <a:off x="4480560" y="3931920"/>
          <a:ext cx="8039405" cy="1280160"/>
        </p:xfrm>
        <a:graphic>
          <a:graphicData uri="http://schemas.openxmlformats.org/presentationml/2006/ole">
            <p:oleObj spid="_x0000_s91144" name="Equation" r:id="rId4" imgW="1497950" imgH="241195" progId="Equation.DSMT4">
              <p:embed/>
            </p:oleObj>
          </a:graphicData>
        </a:graphic>
      </p:graphicFrame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4450080" y="6918960"/>
          <a:ext cx="13403885" cy="1402080"/>
        </p:xfrm>
        <a:graphic>
          <a:graphicData uri="http://schemas.openxmlformats.org/presentationml/2006/ole">
            <p:oleObj spid="_x0000_s91145" name="Equation" r:id="rId5" imgW="2273300" imgH="2413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因子分析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高斯分布经过线性系统，仍然是高斯分布</a:t>
            </a:r>
            <a:endParaRPr lang="en-US" altLang="zh-CN" dirty="0" smtClean="0"/>
          </a:p>
          <a:p>
            <a:pPr lvl="1"/>
            <a:endParaRPr lang="en-US" dirty="0" smtClean="0">
              <a:latin typeface="+mn-ea"/>
              <a:ea typeface="+mn-ea"/>
            </a:endParaRPr>
          </a:p>
          <a:p>
            <a:pPr lvl="1"/>
            <a:endParaRPr lang="en-US" dirty="0" smtClean="0">
              <a:latin typeface="+mn-ea"/>
              <a:ea typeface="+mn-ea"/>
            </a:endParaRPr>
          </a:p>
          <a:p>
            <a:pPr lvl="1"/>
            <a:endParaRPr lang="en-US" dirty="0">
              <a:latin typeface="+mn-ea"/>
              <a:ea typeface="+mn-ea"/>
            </a:endParaRPr>
          </a:p>
          <a:p>
            <a:pPr lvl="1"/>
            <a:r>
              <a:rPr lang="zh-CN" altLang="en-US" dirty="0" smtClean="0">
                <a:latin typeface="+mn-ea"/>
                <a:ea typeface="+mn-ea"/>
              </a:rPr>
              <a:t>如果                        ，则称为概率主成分分析</a:t>
            </a:r>
            <a:endParaRPr lang="en-US" dirty="0" smtClean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4450080" y="3749040"/>
          <a:ext cx="13504985" cy="3901440"/>
        </p:xfrm>
        <a:graphic>
          <a:graphicData uri="http://schemas.openxmlformats.org/presentationml/2006/ole">
            <p:oleObj spid="_x0000_s111627" name="Equation" r:id="rId4" imgW="2997200" imgH="863600" progId="Equation.DSMT4">
              <p:embed/>
            </p:oleObj>
          </a:graphicData>
        </a:graphic>
      </p:graphicFrame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6021788" y="8625840"/>
          <a:ext cx="3375577" cy="1194435"/>
        </p:xfrm>
        <a:graphic>
          <a:graphicData uri="http://schemas.openxmlformats.org/presentationml/2006/ole">
            <p:oleObj spid="_x0000_s111628" name="Equation" r:id="rId5" imgW="622030" imgH="215806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隐变量模型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2743200" y="2590799"/>
          <a:ext cx="20238720" cy="8168640"/>
        </p:xfrm>
        <a:graphic>
          <a:graphicData uri="http://schemas.openxmlformats.org/drawingml/2006/table">
            <a:tbl>
              <a:tblPr/>
              <a:tblGrid>
                <a:gridCol w="5054246"/>
                <a:gridCol w="4791030"/>
                <a:gridCol w="10393444"/>
              </a:tblGrid>
              <a:tr h="13411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4400" kern="100"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endParaRPr lang="zh-CN" sz="4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4400" kern="100"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endParaRPr lang="zh-CN" sz="4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400" kern="100">
                          <a:latin typeface="Times New Roman"/>
                          <a:ea typeface="宋体"/>
                          <a:cs typeface="Times New Roman"/>
                        </a:rPr>
                        <a:t>模型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1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4400" kern="100">
                          <a:latin typeface="Times New Roman"/>
                          <a:ea typeface="宋体"/>
                          <a:cs typeface="Times New Roman"/>
                        </a:rPr>
                        <a:t>多元高斯分布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4400" kern="100">
                          <a:latin typeface="Times New Roman"/>
                          <a:ea typeface="宋体"/>
                          <a:cs typeface="Times New Roman"/>
                        </a:rPr>
                        <a:t>多项分布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4400" kern="100">
                          <a:latin typeface="Times New Roman"/>
                          <a:ea typeface="宋体"/>
                          <a:cs typeface="Times New Roman"/>
                        </a:rPr>
                        <a:t>高斯混合模型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1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4400" kern="100">
                          <a:latin typeface="Times New Roman"/>
                          <a:ea typeface="宋体"/>
                          <a:cs typeface="Times New Roman"/>
                        </a:rPr>
                        <a:t>多元高斯分布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4400" kern="100">
                          <a:latin typeface="Times New Roman"/>
                          <a:ea typeface="宋体"/>
                          <a:cs typeface="Times New Roman"/>
                        </a:rPr>
                        <a:t>多元高斯分布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4400" kern="100">
                          <a:latin typeface="Times New Roman"/>
                          <a:ea typeface="宋体"/>
                          <a:cs typeface="Times New Roman"/>
                        </a:rPr>
                        <a:t>因子分析</a:t>
                      </a:r>
                      <a:r>
                        <a:rPr lang="en-US" sz="4400" kern="100">
                          <a:latin typeface="Times New Roman"/>
                          <a:ea typeface="宋体"/>
                          <a:cs typeface="Times New Roman"/>
                        </a:rPr>
                        <a:t> / </a:t>
                      </a:r>
                      <a:r>
                        <a:rPr lang="zh-CN" sz="4400" kern="100">
                          <a:latin typeface="Times New Roman"/>
                          <a:ea typeface="宋体"/>
                          <a:cs typeface="Times New Roman"/>
                        </a:rPr>
                        <a:t>概率主成分分析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1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4400" kern="100">
                          <a:latin typeface="Times New Roman"/>
                          <a:ea typeface="宋体"/>
                          <a:cs typeface="Times New Roman"/>
                        </a:rPr>
                        <a:t>多元高斯分布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4400" kern="100">
                          <a:latin typeface="Times New Roman"/>
                          <a:ea typeface="宋体"/>
                          <a:cs typeface="Times New Roman"/>
                        </a:rPr>
                        <a:t>拉普拉斯分布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4400" kern="100">
                          <a:latin typeface="Times New Roman"/>
                          <a:ea typeface="宋体"/>
                          <a:cs typeface="Times New Roman"/>
                        </a:rPr>
                        <a:t>概率独立成分分析</a:t>
                      </a:r>
                      <a:r>
                        <a:rPr lang="en-US" sz="4400" kern="100">
                          <a:latin typeface="Times New Roman"/>
                          <a:ea typeface="宋体"/>
                          <a:cs typeface="Times New Roman"/>
                        </a:rPr>
                        <a:t> / </a:t>
                      </a:r>
                      <a:r>
                        <a:rPr lang="zh-CN" sz="4400" kern="100">
                          <a:latin typeface="Times New Roman"/>
                          <a:ea typeface="宋体"/>
                          <a:cs typeface="Times New Roman"/>
                        </a:rPr>
                        <a:t>稀疏编码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4400" kern="100">
                          <a:latin typeface="Times New Roman"/>
                          <a:ea typeface="宋体"/>
                          <a:cs typeface="Times New Roman"/>
                        </a:rPr>
                        <a:t>多项分布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4400" kern="100">
                          <a:latin typeface="Times New Roman"/>
                          <a:ea typeface="宋体"/>
                          <a:cs typeface="Times New Roman"/>
                        </a:rPr>
                        <a:t>狄利克雷分布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4400" kern="100">
                          <a:latin typeface="Times New Roman"/>
                          <a:ea typeface="宋体"/>
                          <a:cs typeface="Times New Roman"/>
                        </a:rPr>
                        <a:t>Latent Dirichlet Allocation</a:t>
                      </a:r>
                      <a:r>
                        <a:rPr lang="zh-CN" sz="4400" kern="100">
                          <a:latin typeface="Times New Roman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sz="4400" kern="100">
                          <a:latin typeface="Times New Roman"/>
                          <a:ea typeface="宋体"/>
                          <a:cs typeface="Times New Roman"/>
                        </a:rPr>
                        <a:t>LDA</a:t>
                      </a:r>
                      <a:r>
                        <a:rPr lang="zh-CN" sz="4400" kern="100">
                          <a:latin typeface="Times New Roman"/>
                          <a:ea typeface="宋体"/>
                          <a:cs typeface="Times New Roman"/>
                        </a:rPr>
                        <a:t>主题模型）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1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4400" kern="100">
                          <a:latin typeface="Times New Roman"/>
                          <a:ea typeface="宋体"/>
                          <a:cs typeface="Times New Roman"/>
                        </a:rPr>
                        <a:t>二项分布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4400" kern="100">
                          <a:latin typeface="Times New Roman"/>
                          <a:ea typeface="宋体"/>
                          <a:cs typeface="Times New Roman"/>
                        </a:rPr>
                        <a:t>二项分布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4400" kern="100" dirty="0">
                          <a:latin typeface="Times New Roman"/>
                          <a:ea typeface="宋体"/>
                          <a:cs typeface="Times New Roman"/>
                        </a:rPr>
                        <a:t>Sigmoid Belief Net</a:t>
                      </a:r>
                      <a:r>
                        <a:rPr lang="zh-CN" sz="4400" kern="100" dirty="0">
                          <a:latin typeface="Times New Roman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sz="44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Binary RBM</a:t>
                      </a:r>
                      <a:r>
                        <a:rPr lang="zh-CN" sz="4400" kern="100" dirty="0">
                          <a:latin typeface="Times New Roman"/>
                          <a:ea typeface="宋体"/>
                          <a:cs typeface="Times New Roman"/>
                        </a:rPr>
                        <a:t>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0" y="0"/>
          <a:ext cx="685800" cy="238125"/>
        </p:xfrm>
        <a:graphic>
          <a:graphicData uri="http://schemas.openxmlformats.org/presentationml/2006/ole">
            <p:oleObj spid="_x0000_s113674" name="Equation" r:id="rId4" imgW="685800" imgH="241300" progId="Equation.DSMT4">
              <p:embed/>
            </p:oleObj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0" y="0"/>
          <a:ext cx="381000" cy="238125"/>
        </p:xfrm>
        <a:graphic>
          <a:graphicData uri="http://schemas.openxmlformats.org/presentationml/2006/ole">
            <p:oleObj spid="_x0000_s113675" name="Equation" r:id="rId5" imgW="380835" imgH="241195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概率主成分分析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在概率主成分分析中，假设数据</a:t>
            </a:r>
            <a:r>
              <a:rPr lang="en-US" dirty="0" smtClean="0"/>
              <a:t>x</a:t>
            </a:r>
            <a:r>
              <a:rPr lang="zh-CN" altLang="en-US" dirty="0" smtClean="0"/>
              <a:t>是由一个隐向量</a:t>
            </a:r>
            <a:r>
              <a:rPr lang="en-US" dirty="0" smtClean="0"/>
              <a:t>z</a:t>
            </a:r>
            <a:r>
              <a:rPr lang="zh-CN" altLang="en-US" dirty="0" smtClean="0"/>
              <a:t>生成的，并且隐向量</a:t>
            </a:r>
            <a:r>
              <a:rPr lang="en-US" dirty="0" smtClean="0"/>
              <a:t>z</a:t>
            </a:r>
            <a:r>
              <a:rPr lang="zh-CN" altLang="en-US" dirty="0" smtClean="0"/>
              <a:t>以及条件概率</a:t>
            </a:r>
            <a:r>
              <a:rPr lang="en-US" dirty="0" smtClean="0"/>
              <a:t>p(</a:t>
            </a:r>
            <a:r>
              <a:rPr lang="en-US" dirty="0" err="1" smtClean="0"/>
              <a:t>x|z</a:t>
            </a:r>
            <a:r>
              <a:rPr lang="en-US" dirty="0" smtClean="0"/>
              <a:t>)</a:t>
            </a:r>
            <a:r>
              <a:rPr lang="zh-CN" altLang="en-US" dirty="0" smtClean="0"/>
              <a:t>分布均服从多元高斯分布，并且，</a:t>
            </a:r>
            <a:endParaRPr lang="en-US" dirty="0" smtClean="0">
              <a:latin typeface="+mn-ea"/>
              <a:ea typeface="+mn-ea"/>
            </a:endParaRPr>
          </a:p>
          <a:p>
            <a:pPr lvl="1"/>
            <a:endParaRPr lang="en-US" dirty="0" smtClean="0">
              <a:latin typeface="+mn-ea"/>
              <a:ea typeface="+mn-ea"/>
            </a:endParaRPr>
          </a:p>
          <a:p>
            <a:pPr lvl="1"/>
            <a:endParaRPr lang="en-US"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那么</a:t>
            </a:r>
            <a:r>
              <a:rPr lang="en-US" dirty="0" smtClean="0"/>
              <a:t>x</a:t>
            </a:r>
            <a:r>
              <a:rPr lang="zh-CN" altLang="en-US" dirty="0" smtClean="0"/>
              <a:t>的边缘分布也服从高斯分布，并且数据中心化</a:t>
            </a:r>
            <a:endParaRPr lang="en-US" dirty="0" smtClean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4109499" y="4724400"/>
          <a:ext cx="5767346" cy="1036320"/>
        </p:xfrm>
        <a:graphic>
          <a:graphicData uri="http://schemas.openxmlformats.org/presentationml/2006/ole">
            <p:oleObj spid="_x0000_s115731" name="Equation" r:id="rId4" imgW="1218671" imgH="215806" progId="Equation.DSMT4">
              <p:embed/>
            </p:oleObj>
          </a:graphicData>
        </a:graphic>
      </p:graphicFrame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3992880" y="6040755"/>
          <a:ext cx="8656320" cy="1160624"/>
        </p:xfrm>
        <a:graphic>
          <a:graphicData uri="http://schemas.openxmlformats.org/presentationml/2006/ole">
            <p:oleObj spid="_x0000_s115732" name="Equation" r:id="rId5" imgW="1701800" imgH="228600" progId="Equation.DSMT4">
              <p:embed/>
            </p:oleObj>
          </a:graphicData>
        </a:graphic>
      </p:graphicFrame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6762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4053840" y="9357360"/>
          <a:ext cx="18220944" cy="1920240"/>
        </p:xfrm>
        <a:graphic>
          <a:graphicData uri="http://schemas.openxmlformats.org/presentationml/2006/ole">
            <p:oleObj spid="_x0000_s115733" name="Equation" r:id="rId6" imgW="4064000" imgH="431800" progId="Equation.DSMT4">
              <p:embed/>
            </p:oleObj>
          </a:graphicData>
        </a:graphic>
      </p:graphicFrame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5722" name="Object 10"/>
          <p:cNvGraphicFramePr>
            <a:graphicFrameLocks noChangeAspect="1"/>
          </p:cNvGraphicFramePr>
          <p:nvPr/>
        </p:nvGraphicFramePr>
        <p:xfrm>
          <a:off x="19994880" y="8168640"/>
          <a:ext cx="4188825" cy="792480"/>
        </p:xfrm>
        <a:graphic>
          <a:graphicData uri="http://schemas.openxmlformats.org/presentationml/2006/ole">
            <p:oleObj spid="_x0000_s115734" name="Equation" r:id="rId7" imgW="1054100" imgH="2032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概率主成分分析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完全数据的对数似然函数</a:t>
            </a:r>
            <a:endParaRPr lang="en-US" dirty="0" smtClean="0">
              <a:latin typeface="+mn-ea"/>
              <a:ea typeface="+mn-ea"/>
            </a:endParaRPr>
          </a:p>
          <a:p>
            <a:pPr lvl="1"/>
            <a:endParaRPr lang="en-US"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其中</a:t>
            </a:r>
            <a:endParaRPr lang="en-US" dirty="0" smtClean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6762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4053840" y="9357360"/>
          <a:ext cx="18220944" cy="1920240"/>
        </p:xfrm>
        <a:graphic>
          <a:graphicData uri="http://schemas.openxmlformats.org/presentationml/2006/ole">
            <p:oleObj spid="_x0000_s117782" name="Equation" r:id="rId4" imgW="4064000" imgH="431800" progId="Equation.DSMT4">
              <p:embed/>
            </p:oleObj>
          </a:graphicData>
        </a:graphic>
      </p:graphicFrame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5722" name="Object 10"/>
          <p:cNvGraphicFramePr>
            <a:graphicFrameLocks noChangeAspect="1"/>
          </p:cNvGraphicFramePr>
          <p:nvPr/>
        </p:nvGraphicFramePr>
        <p:xfrm>
          <a:off x="19994880" y="8168640"/>
          <a:ext cx="4188825" cy="792480"/>
        </p:xfrm>
        <a:graphic>
          <a:graphicData uri="http://schemas.openxmlformats.org/presentationml/2006/ole">
            <p:oleObj spid="_x0000_s117783" name="Equation" r:id="rId5" imgW="1054100" imgH="203200" progId="Equation.DSMT4">
              <p:embed/>
            </p:oleObj>
          </a:graphicData>
        </a:graphic>
      </p:graphicFrame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7766" name="Object 6"/>
          <p:cNvGraphicFramePr>
            <a:graphicFrameLocks noChangeAspect="1"/>
          </p:cNvGraphicFramePr>
          <p:nvPr/>
        </p:nvGraphicFramePr>
        <p:xfrm>
          <a:off x="3962399" y="3718560"/>
          <a:ext cx="14065405" cy="1676400"/>
        </p:xfrm>
        <a:graphic>
          <a:graphicData uri="http://schemas.openxmlformats.org/presentationml/2006/ole">
            <p:oleObj spid="_x0000_s117784" name="Equation" r:id="rId6" imgW="3276600" imgH="393700" progId="Equation.DSMT4">
              <p:embed/>
            </p:oleObj>
          </a:graphicData>
        </a:graphic>
      </p:graphicFrame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5730240" y="5467114"/>
          <a:ext cx="5750560" cy="1462007"/>
        </p:xfrm>
        <a:graphic>
          <a:graphicData uri="http://schemas.openxmlformats.org/presentationml/2006/ole">
            <p:oleObj spid="_x0000_s117785" name="Equation" r:id="rId7" imgW="1688367" imgH="431613" progId="Equation.DSMT4">
              <p:embed/>
            </p:oleObj>
          </a:graphicData>
        </a:graphic>
      </p:graphicFrame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7771" name="Object 11"/>
          <p:cNvGraphicFramePr>
            <a:graphicFrameLocks noChangeAspect="1"/>
          </p:cNvGraphicFramePr>
          <p:nvPr/>
        </p:nvGraphicFramePr>
        <p:xfrm>
          <a:off x="3840479" y="7101839"/>
          <a:ext cx="14951011" cy="1601894"/>
        </p:xfrm>
        <a:graphic>
          <a:graphicData uri="http://schemas.openxmlformats.org/presentationml/2006/ole">
            <p:oleObj spid="_x0000_s117786" name="Equation" r:id="rId8" imgW="4000500" imgH="4318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578466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概率主成分分析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完全数据的对数似然函数</a:t>
            </a:r>
            <a:endParaRPr lang="en-US" dirty="0" smtClean="0">
              <a:latin typeface="+mn-ea"/>
              <a:ea typeface="+mn-ea"/>
            </a:endParaRPr>
          </a:p>
          <a:p>
            <a:pPr lvl="1"/>
            <a:endParaRPr lang="en-US"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对</a:t>
            </a:r>
            <a:r>
              <a:rPr lang="en-US" dirty="0" smtClean="0"/>
              <a:t>W</a:t>
            </a:r>
            <a:r>
              <a:rPr lang="zh-CN" altLang="en-US" dirty="0" smtClean="0"/>
              <a:t>求偏导，并令其等于</a:t>
            </a:r>
            <a:r>
              <a:rPr lang="en-US" dirty="0" smtClean="0"/>
              <a:t>0</a:t>
            </a:r>
            <a:r>
              <a:rPr lang="zh-CN" altLang="en-US" dirty="0" smtClean="0"/>
              <a:t>：</a:t>
            </a:r>
            <a:endParaRPr lang="en-US" dirty="0" smtClean="0"/>
          </a:p>
          <a:p>
            <a:pPr lvl="1"/>
            <a:r>
              <a:rPr lang="zh-CN" altLang="en-US" dirty="0" smtClean="0">
                <a:latin typeface="+mn-ea"/>
                <a:ea typeface="+mn-ea"/>
              </a:rPr>
              <a:t>对</a:t>
            </a:r>
            <a:r>
              <a:rPr lang="en-US" altLang="zh-CN" dirty="0" smtClean="0">
                <a:latin typeface="+mn-ea"/>
                <a:ea typeface="+mn-ea"/>
              </a:rPr>
              <a:t>W</a:t>
            </a:r>
            <a:r>
              <a:rPr lang="zh-CN" altLang="en-US" dirty="0" smtClean="0">
                <a:latin typeface="+mn-ea"/>
                <a:ea typeface="+mn-ea"/>
              </a:rPr>
              <a:t>作</a:t>
            </a:r>
            <a:r>
              <a:rPr lang="en-US" altLang="zh-CN" dirty="0" smtClean="0">
                <a:latin typeface="+mn-ea"/>
                <a:ea typeface="+mn-ea"/>
              </a:rPr>
              <a:t>SVD</a:t>
            </a:r>
            <a:r>
              <a:rPr lang="zh-CN" altLang="en-US" dirty="0" smtClean="0">
                <a:latin typeface="+mn-ea"/>
                <a:ea typeface="+mn-ea"/>
              </a:rPr>
              <a:t>分解，代入上式，并在两边同时乘以</a:t>
            </a:r>
            <a:r>
              <a:rPr lang="en-US" altLang="zh-CN" dirty="0" smtClean="0">
                <a:latin typeface="+mn-ea"/>
                <a:ea typeface="+mn-ea"/>
              </a:rPr>
              <a:t>U</a:t>
            </a:r>
          </a:p>
          <a:p>
            <a:pPr lvl="2"/>
            <a:r>
              <a:rPr lang="en-US" dirty="0" smtClean="0"/>
              <a:t>U</a:t>
            </a:r>
            <a:r>
              <a:rPr lang="zh-CN" altLang="en-US" dirty="0" smtClean="0"/>
              <a:t>是数据协方差矩阵</a:t>
            </a:r>
            <a:r>
              <a:rPr lang="en-US" dirty="0" smtClean="0"/>
              <a:t>S</a:t>
            </a:r>
            <a:r>
              <a:rPr lang="zh-CN" altLang="en-US" dirty="0" smtClean="0"/>
              <a:t>的特征向量，                   是</a:t>
            </a:r>
            <a:r>
              <a:rPr lang="en-US" altLang="zh-CN" dirty="0" smtClean="0"/>
              <a:t>S</a:t>
            </a:r>
            <a:r>
              <a:rPr lang="zh-CN" altLang="en-US" dirty="0" smtClean="0"/>
              <a:t>的特征值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解得                   </a:t>
            </a:r>
            <a:r>
              <a:rPr lang="en-US" altLang="zh-CN" dirty="0" smtClean="0">
                <a:latin typeface="+mn-ea"/>
                <a:ea typeface="+mn-ea"/>
              </a:rPr>
              <a:t>				</a:t>
            </a:r>
            <a:endParaRPr lang="en-US" dirty="0" smtClean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6762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7766" name="Object 6"/>
          <p:cNvGraphicFramePr>
            <a:graphicFrameLocks noChangeAspect="1"/>
          </p:cNvGraphicFramePr>
          <p:nvPr/>
        </p:nvGraphicFramePr>
        <p:xfrm>
          <a:off x="3962399" y="3718560"/>
          <a:ext cx="14065405" cy="1676400"/>
        </p:xfrm>
        <a:graphic>
          <a:graphicData uri="http://schemas.openxmlformats.org/presentationml/2006/ole">
            <p:oleObj spid="_x0000_s119829" name="Equation" r:id="rId4" imgW="3276600" imgH="393700" progId="Equation.DSMT4">
              <p:embed/>
            </p:oleObj>
          </a:graphicData>
        </a:graphic>
      </p:graphicFrame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28319" y="5760720"/>
            <a:ext cx="3491865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6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15797" y="7193280"/>
            <a:ext cx="4576763" cy="9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8" name="图片 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26479" y="10210800"/>
            <a:ext cx="5846354" cy="115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418320" y="0"/>
          <a:ext cx="14914728" cy="2407920"/>
        </p:xfrm>
        <a:graphic>
          <a:graphicData uri="http://schemas.openxmlformats.org/presentationml/2006/ole">
            <p:oleObj spid="_x0000_s119830" name="Equation" r:id="rId8" imgW="3949700" imgH="635000" progId="Equation.DSMT4">
              <p:embed/>
            </p:oleObj>
          </a:graphicData>
        </a:graphic>
      </p:graphicFrame>
      <p:sp>
        <p:nvSpPr>
          <p:cNvPr id="119823" name="Rectangle 1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9822" name="Object 14"/>
          <p:cNvGraphicFramePr>
            <a:graphicFrameLocks noChangeAspect="1"/>
          </p:cNvGraphicFramePr>
          <p:nvPr/>
        </p:nvGraphicFramePr>
        <p:xfrm>
          <a:off x="14660880" y="8839200"/>
          <a:ext cx="3411109" cy="792480"/>
        </p:xfrm>
        <a:graphic>
          <a:graphicData uri="http://schemas.openxmlformats.org/presentationml/2006/ole">
            <p:oleObj spid="_x0000_s119831" name="Equation" r:id="rId9" imgW="939392" imgH="215806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57846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概率主成分分析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如果</a:t>
            </a:r>
            <a:r>
              <a:rPr lang="en-US" altLang="zh-CN" dirty="0" smtClean="0"/>
              <a:t>U</a:t>
            </a:r>
            <a:r>
              <a:rPr lang="zh-CN" altLang="en-US" dirty="0" smtClean="0"/>
              <a:t>是</a:t>
            </a:r>
            <a:r>
              <a:rPr lang="en-US" altLang="zh-CN" dirty="0" err="1" smtClean="0"/>
              <a:t>Dxq</a:t>
            </a:r>
            <a:r>
              <a:rPr lang="zh-CN" altLang="en-US" dirty="0" smtClean="0"/>
              <a:t>矩阵，</a:t>
            </a:r>
            <a:r>
              <a:rPr lang="en-US" altLang="zh-CN" dirty="0" smtClean="0"/>
              <a:t>q&lt;D</a:t>
            </a:r>
            <a:endParaRPr lang="en-US" dirty="0" smtClean="0">
              <a:latin typeface="+mn-ea"/>
              <a:ea typeface="+mn-ea"/>
            </a:endParaRPr>
          </a:p>
          <a:p>
            <a:pPr lvl="1"/>
            <a:endParaRPr lang="en-US"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这时：</a:t>
            </a:r>
            <a:endParaRPr lang="en-US" dirty="0" smtClean="0"/>
          </a:p>
          <a:p>
            <a:pPr lvl="1"/>
            <a:endParaRPr lang="en-US" altLang="zh-CN" dirty="0" smtClean="0">
              <a:latin typeface="+mn-ea"/>
              <a:ea typeface="+mn-ea"/>
            </a:endParaRPr>
          </a:p>
          <a:p>
            <a:pPr lvl="2"/>
            <a:r>
              <a:rPr lang="zh-CN" altLang="en-US" dirty="0" smtClean="0"/>
              <a:t>解得：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解得                   </a:t>
            </a:r>
            <a:r>
              <a:rPr lang="en-US" altLang="zh-CN" dirty="0" smtClean="0">
                <a:latin typeface="+mn-ea"/>
                <a:ea typeface="+mn-ea"/>
              </a:rPr>
              <a:t>				</a:t>
            </a:r>
            <a:endParaRPr lang="en-US" dirty="0" smtClean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6762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9816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07237" y="7193280"/>
            <a:ext cx="4576763" cy="9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8" name="图片 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6479" y="10210800"/>
            <a:ext cx="5846354" cy="115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4053839" y="3870960"/>
          <a:ext cx="9966961" cy="1202909"/>
        </p:xfrm>
        <a:graphic>
          <a:graphicData uri="http://schemas.openxmlformats.org/presentationml/2006/ole">
            <p:oleObj spid="_x0000_s136219" name="Equation" r:id="rId6" imgW="2209800" imgH="266700" progId="Equation.DSMT4">
              <p:embed/>
            </p:oleObj>
          </a:graphicData>
        </a:graphic>
      </p:graphicFrame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6126480" y="5394960"/>
          <a:ext cx="4745818" cy="1340422"/>
        </p:xfrm>
        <a:graphic>
          <a:graphicData uri="http://schemas.openxmlformats.org/presentationml/2006/ole">
            <p:oleObj spid="_x0000_s136220" name="Equation" r:id="rId7" imgW="1244060" imgH="355446" progId="Equation.DSMT4">
              <p:embed/>
            </p:oleObj>
          </a:graphicData>
        </a:graphic>
      </p:graphicFrame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6200" name="Object 8"/>
          <p:cNvGraphicFramePr>
            <a:graphicFrameLocks noChangeAspect="1"/>
          </p:cNvGraphicFramePr>
          <p:nvPr/>
        </p:nvGraphicFramePr>
        <p:xfrm>
          <a:off x="18243867" y="426720"/>
          <a:ext cx="5561013" cy="3444240"/>
        </p:xfrm>
        <a:graphic>
          <a:graphicData uri="http://schemas.openxmlformats.org/presentationml/2006/ole">
            <p:oleObj spid="_x0000_s136221" name="Equation" r:id="rId8" imgW="1473200" imgH="914400" progId="Equation.DSMT4">
              <p:embed/>
            </p:oleObj>
          </a:graphicData>
        </a:graphic>
      </p:graphicFrame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6202" name="Object 10"/>
          <p:cNvGraphicFramePr>
            <a:graphicFrameLocks noChangeAspect="1"/>
          </p:cNvGraphicFramePr>
          <p:nvPr/>
        </p:nvGraphicFramePr>
        <p:xfrm>
          <a:off x="20147280" y="4511040"/>
          <a:ext cx="2968978" cy="1014714"/>
        </p:xfrm>
        <a:graphic>
          <a:graphicData uri="http://schemas.openxmlformats.org/presentationml/2006/ole">
            <p:oleObj spid="_x0000_s136222" name="Equation" r:id="rId9" imgW="748975" imgH="253890" progId="Equation.DSMT4">
              <p:embed/>
            </p:oleObj>
          </a:graphicData>
        </a:graphic>
      </p:graphicFrame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6204" name="Object 12"/>
          <p:cNvGraphicFramePr>
            <a:graphicFrameLocks noChangeAspect="1"/>
          </p:cNvGraphicFramePr>
          <p:nvPr/>
        </p:nvGraphicFramePr>
        <p:xfrm>
          <a:off x="3809999" y="6858000"/>
          <a:ext cx="14519505" cy="1554480"/>
        </p:xfrm>
        <a:graphic>
          <a:graphicData uri="http://schemas.openxmlformats.org/presentationml/2006/ole">
            <p:oleObj spid="_x0000_s136223" name="Equation" r:id="rId10" imgW="4178300" imgH="444500" progId="Equation.DSMT4">
              <p:embed/>
            </p:oleObj>
          </a:graphicData>
        </a:graphic>
      </p:graphicFrame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6206" name="Object 14"/>
          <p:cNvGraphicFramePr>
            <a:graphicFrameLocks noChangeAspect="1"/>
          </p:cNvGraphicFramePr>
          <p:nvPr/>
        </p:nvGraphicFramePr>
        <p:xfrm>
          <a:off x="6553199" y="8534400"/>
          <a:ext cx="4297681" cy="1683258"/>
        </p:xfrm>
        <a:graphic>
          <a:graphicData uri="http://schemas.openxmlformats.org/presentationml/2006/ole">
            <p:oleObj spid="_x0000_s136224" name="Equation" r:id="rId11" imgW="1143000" imgH="4445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3"/>
            <a:ext cx="20151724" cy="1062249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独立成分分析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应用分析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盲信号分离是根据观测到的混叠信号来恢复出未知源信号</a:t>
            </a:r>
            <a:endParaRPr lang="en-US" altLang="zh-CN" dirty="0" smtClean="0"/>
          </a:p>
          <a:p>
            <a:pPr lvl="2"/>
            <a:endParaRPr lang="en-US" dirty="0" smtClean="0">
              <a:latin typeface="+mn-ea"/>
              <a:ea typeface="+mn-ea"/>
            </a:endParaRPr>
          </a:p>
          <a:p>
            <a:pPr lvl="2"/>
            <a:endParaRPr lang="en-US" dirty="0" smtClean="0">
              <a:latin typeface="+mn-ea"/>
              <a:ea typeface="+mn-ea"/>
            </a:endParaRPr>
          </a:p>
          <a:p>
            <a:pPr lvl="2"/>
            <a:endParaRPr lang="en-US" dirty="0" smtClean="0">
              <a:latin typeface="+mn-ea"/>
              <a:ea typeface="+mn-ea"/>
            </a:endParaRPr>
          </a:p>
          <a:p>
            <a:pPr lvl="2"/>
            <a:r>
              <a:rPr lang="en-US" altLang="zh-CN" dirty="0" smtClean="0">
                <a:latin typeface="+mn-ea"/>
                <a:ea typeface="+mn-ea"/>
              </a:rPr>
              <a:t>W</a:t>
            </a:r>
            <a:r>
              <a:rPr lang="zh-CN" altLang="en-US" dirty="0" smtClean="0">
                <a:latin typeface="+mn-ea"/>
                <a:ea typeface="+mn-ea"/>
              </a:rPr>
              <a:t>是</a:t>
            </a:r>
            <a:r>
              <a:rPr lang="en-US" altLang="zh-CN" dirty="0" err="1" smtClean="0">
                <a:latin typeface="+mn-ea"/>
                <a:ea typeface="+mn-ea"/>
              </a:rPr>
              <a:t>MxL</a:t>
            </a:r>
            <a:r>
              <a:rPr lang="zh-CN" altLang="en-US" dirty="0" smtClean="0">
                <a:latin typeface="+mn-ea"/>
                <a:ea typeface="+mn-ea"/>
              </a:rPr>
              <a:t>维矩阵</a:t>
            </a:r>
            <a:endParaRPr lang="en-US" dirty="0" smtClean="0">
              <a:latin typeface="+mn-ea"/>
              <a:ea typeface="+mn-ea"/>
            </a:endParaRPr>
          </a:p>
          <a:p>
            <a:pPr lvl="2">
              <a:buNone/>
            </a:pPr>
            <a:endParaRPr lang="en-US" dirty="0" smtClean="0">
              <a:latin typeface="+mn-ea"/>
              <a:ea typeface="+mn-ea"/>
            </a:endParaRPr>
          </a:p>
          <a:p>
            <a:pPr lvl="1"/>
            <a:endParaRPr lang="en-US"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6762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4482489" y="5655732"/>
          <a:ext cx="16054858" cy="3139440"/>
        </p:xfrm>
        <a:graphic>
          <a:graphicData uri="http://schemas.openxmlformats.org/presentationml/2006/ole">
            <p:oleObj spid="_x0000_s120850" name="Visio" r:id="rId4" imgW="3850190" imgH="754650" progId="Visio.Drawing.11">
              <p:embed/>
            </p:oleObj>
          </a:graphicData>
        </a:graphic>
      </p:graphicFrame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0841" name="Object 9"/>
          <p:cNvGraphicFramePr>
            <a:graphicFrameLocks noChangeAspect="1"/>
          </p:cNvGraphicFramePr>
          <p:nvPr/>
        </p:nvGraphicFramePr>
        <p:xfrm>
          <a:off x="7010401" y="8937405"/>
          <a:ext cx="5029200" cy="1066800"/>
        </p:xfrm>
        <a:graphic>
          <a:graphicData uri="http://schemas.openxmlformats.org/presentationml/2006/ole">
            <p:oleObj spid="_x0000_s120851" name="Equation" r:id="rId5" imgW="939392" imgH="203112" progId="Equation.DSMT4">
              <p:embed/>
            </p:oleObj>
          </a:graphicData>
        </a:graphic>
      </p:graphicFrame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0843" name="Object 11"/>
          <p:cNvGraphicFramePr>
            <a:graphicFrameLocks noChangeAspect="1"/>
          </p:cNvGraphicFramePr>
          <p:nvPr/>
        </p:nvGraphicFramePr>
        <p:xfrm>
          <a:off x="13430885" y="8999000"/>
          <a:ext cx="6619875" cy="1004888"/>
        </p:xfrm>
        <a:graphic>
          <a:graphicData uri="http://schemas.openxmlformats.org/presentationml/2006/ole">
            <p:oleObj spid="_x0000_s120852" name="Equation" r:id="rId6" imgW="1320227" imgH="203112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975550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独立成分分析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数据处理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一般情况下，观测数据都具有相关性，所以通常要先对数据进行白化处理，去除各观测信号之间的相关性。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对观测信号</a:t>
            </a:r>
            <a:r>
              <a:rPr lang="en-US" dirty="0" smtClean="0"/>
              <a:t> </a:t>
            </a:r>
            <a:r>
              <a:rPr lang="zh-CN" altLang="en-US" dirty="0" smtClean="0"/>
              <a:t>寻找一个线性变换，使其投影到新的子空间后变成白化向量</a:t>
            </a:r>
            <a:endParaRPr lang="en-US" altLang="zh-CN" dirty="0" smtClean="0"/>
          </a:p>
          <a:p>
            <a:pPr lvl="3"/>
            <a:r>
              <a:rPr lang="zh-CN" altLang="en-US" dirty="0" smtClean="0">
                <a:latin typeface="+mn-ea"/>
                <a:ea typeface="+mn-ea"/>
              </a:rPr>
              <a:t>对样本协方差矩阵进行特征分解，</a:t>
            </a:r>
            <a:r>
              <a:rPr lang="en-US" altLang="zh-CN" dirty="0" smtClean="0">
                <a:latin typeface="+mn-ea"/>
                <a:ea typeface="+mn-ea"/>
              </a:rPr>
              <a:t>U</a:t>
            </a:r>
            <a:r>
              <a:rPr lang="zh-CN" altLang="en-US" dirty="0" smtClean="0">
                <a:latin typeface="+mn-ea"/>
                <a:ea typeface="+mn-ea"/>
              </a:rPr>
              <a:t>是特征向量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6762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9387839" y="7406640"/>
          <a:ext cx="5088835" cy="975360"/>
        </p:xfrm>
        <a:graphic>
          <a:graphicData uri="http://schemas.openxmlformats.org/presentationml/2006/ole">
            <p:oleObj spid="_x0000_s123912" name="Equation" r:id="rId4" imgW="889000" imgH="228600" progId="Equation.DSMT4">
              <p:embed/>
            </p:oleObj>
          </a:graphicData>
        </a:graphic>
      </p:graphicFrame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7839" y="10088880"/>
            <a:ext cx="3720465" cy="9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45654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独立成分分析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数据处理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一般情况下，观测数据都具有相关性，所以通常要先对数据进行白化处理，去除各观测信号之间的相关性。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3"/>
            <a:r>
              <a:rPr lang="zh-CN" altLang="en-US" dirty="0" smtClean="0"/>
              <a:t>把</a:t>
            </a:r>
            <a:r>
              <a:rPr lang="en-US" altLang="zh-CN" dirty="0" smtClean="0"/>
              <a:t>Y(t)</a:t>
            </a:r>
            <a:r>
              <a:rPr lang="zh-CN" altLang="en-US" dirty="0" smtClean="0"/>
              <a:t>看作新的观测信号，白化使用来的混合矩阵简化成正交矩阵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6762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3912" name="Object 8"/>
          <p:cNvGraphicFramePr>
            <a:graphicFrameLocks noChangeAspect="1"/>
          </p:cNvGraphicFramePr>
          <p:nvPr/>
        </p:nvGraphicFramePr>
        <p:xfrm>
          <a:off x="4754563" y="7799388"/>
          <a:ext cx="17826037" cy="1347787"/>
        </p:xfrm>
        <a:graphic>
          <a:graphicData uri="http://schemas.openxmlformats.org/presentationml/2006/ole">
            <p:oleObj spid="_x0000_s125961" name="Equation" r:id="rId4" imgW="4241800" imgH="317500" progId="Equation.DSMT4">
              <p:embed/>
            </p:oleObj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4781550" y="7254240"/>
          <a:ext cx="3661410" cy="818833"/>
        </p:xfrm>
        <a:graphic>
          <a:graphicData uri="http://schemas.openxmlformats.org/presentationml/2006/ole">
            <p:oleObj spid="_x0000_s125962" name="Equation" r:id="rId5" imgW="800100" imgH="228600" progId="Equation.DSMT4">
              <p:embed/>
            </p:oleObj>
          </a:graphicData>
        </a:graphic>
      </p:graphicFrame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5840" y="6309360"/>
            <a:ext cx="356616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5"/>
            <a:ext cx="20151724" cy="981211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微博垃圾账号检测</a:t>
            </a:r>
            <a:endParaRPr dirty="0"/>
          </a:p>
          <a:p>
            <a:pPr lvl="1"/>
            <a:r>
              <a:rPr lang="zh-CN" altLang="en-US" dirty="0" smtClean="0"/>
              <a:t>微博文本处理</a:t>
            </a:r>
            <a:endParaRPr dirty="0"/>
          </a:p>
          <a:p>
            <a:pPr lvl="2"/>
            <a:r>
              <a:rPr lang="zh-CN" altLang="zh-CN" dirty="0"/>
              <a:t>把每个用户最近发布的</a:t>
            </a:r>
            <a:r>
              <a:rPr lang="en-US" altLang="zh-CN" dirty="0"/>
              <a:t>20</a:t>
            </a:r>
            <a:r>
              <a:rPr lang="zh-CN" altLang="zh-CN" dirty="0"/>
              <a:t>条微博作为用户的</a:t>
            </a:r>
            <a:r>
              <a:rPr lang="zh-CN" altLang="zh-CN" dirty="0" smtClean="0"/>
              <a:t>文本</a:t>
            </a:r>
            <a:r>
              <a:rPr lang="zh-CN" altLang="en-US" dirty="0" smtClean="0"/>
              <a:t>，采用</a:t>
            </a:r>
            <a:r>
              <a:rPr lang="zh-CN" altLang="zh-CN" dirty="0" smtClean="0"/>
              <a:t>向量</a:t>
            </a:r>
            <a:r>
              <a:rPr lang="zh-CN" altLang="zh-CN" dirty="0"/>
              <a:t>空间模型</a:t>
            </a:r>
            <a:r>
              <a:rPr lang="zh-CN" altLang="zh-CN" dirty="0" smtClean="0"/>
              <a:t>，</a:t>
            </a:r>
            <a:r>
              <a:rPr lang="zh-CN" altLang="en-US" dirty="0" smtClean="0"/>
              <a:t>或者</a:t>
            </a:r>
            <a:r>
              <a:rPr lang="zh-CN" altLang="zh-CN" dirty="0" smtClean="0"/>
              <a:t>词</a:t>
            </a:r>
            <a:r>
              <a:rPr lang="zh-CN" altLang="zh-CN" dirty="0"/>
              <a:t>向量，为用户文本建立数学模型</a:t>
            </a:r>
            <a:r>
              <a:rPr lang="zh-CN" altLang="zh-CN" dirty="0" smtClean="0"/>
              <a:t>。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朴素贝叶斯分类器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721744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45654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独立成分分析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数据处理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一般情况下，观测数据都具有相关性，所以通常要先对数据进行白化处理，去除各观测信号之间的相关性。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3"/>
            <a:r>
              <a:rPr lang="zh-CN" altLang="en-US" dirty="0" smtClean="0"/>
              <a:t>所以，新的</a:t>
            </a:r>
            <a:r>
              <a:rPr lang="en-US" altLang="zh-CN" dirty="0" smtClean="0"/>
              <a:t>W</a:t>
            </a:r>
            <a:r>
              <a:rPr lang="zh-CN" altLang="en-US" dirty="0" smtClean="0"/>
              <a:t>一定是正交矩阵，白化使原来的混合矩阵简化成正交矩阵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原本</a:t>
            </a:r>
            <a:r>
              <a:rPr lang="en-US" altLang="zh-CN" dirty="0" smtClean="0"/>
              <a:t>W</a:t>
            </a:r>
            <a:r>
              <a:rPr lang="zh-CN" altLang="en-US" dirty="0" smtClean="0"/>
              <a:t>是</a:t>
            </a:r>
            <a:r>
              <a:rPr lang="en-US" altLang="zh-CN" dirty="0" err="1" smtClean="0"/>
              <a:t>LxL</a:t>
            </a:r>
            <a:r>
              <a:rPr lang="zh-CN" altLang="en-US" dirty="0" smtClean="0"/>
              <a:t>维的，新的</a:t>
            </a:r>
            <a:r>
              <a:rPr lang="en-US" altLang="zh-CN" dirty="0" smtClean="0"/>
              <a:t>W</a:t>
            </a:r>
            <a:r>
              <a:rPr lang="zh-CN" altLang="en-US" dirty="0" smtClean="0"/>
              <a:t>自由度降为</a:t>
            </a:r>
            <a:r>
              <a:rPr lang="en-US" altLang="zh-CN" dirty="0" smtClean="0"/>
              <a:t>Lx(L-1)/2</a:t>
            </a: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6762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4602480" y="6461761"/>
          <a:ext cx="6979920" cy="1125794"/>
        </p:xfrm>
        <a:graphic>
          <a:graphicData uri="http://schemas.openxmlformats.org/presentationml/2006/ole">
            <p:oleObj spid="_x0000_s126987" name="Equation" r:id="rId4" imgW="1473200" imgH="241300" progId="Equation.DSMT4">
              <p:embed/>
            </p:oleObj>
          </a:graphicData>
        </a:graphic>
      </p:graphicFrame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13079413" y="6456363"/>
          <a:ext cx="9531350" cy="892175"/>
        </p:xfrm>
        <a:graphic>
          <a:graphicData uri="http://schemas.openxmlformats.org/presentationml/2006/ole">
            <p:oleObj spid="_x0000_s126988" name="Equation" r:id="rId5" imgW="2108200" imgH="2159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45654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独立成分分析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习惯上将经过白化处理的观测值仍然称为</a:t>
            </a:r>
            <a:r>
              <a:rPr lang="en-US" altLang="zh-CN" dirty="0" smtClean="0"/>
              <a:t>X</a:t>
            </a:r>
          </a:p>
          <a:p>
            <a:pPr lvl="2"/>
            <a:r>
              <a:rPr lang="zh-CN" altLang="en-US" dirty="0" smtClean="0"/>
              <a:t>经过白化处理，每个时刻的观测量是独立的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应用的目标是估计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通过模型学习获得参数</a:t>
            </a:r>
            <a:r>
              <a:rPr lang="en-US" altLang="zh-CN" dirty="0" smtClean="0"/>
              <a:t>W</a:t>
            </a:r>
            <a:r>
              <a:rPr lang="zh-CN" altLang="en-US" dirty="0" smtClean="0"/>
              <a:t>，那么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区别于</a:t>
            </a:r>
            <a:r>
              <a:rPr lang="en-US" altLang="zh-CN" dirty="0" smtClean="0"/>
              <a:t>PCA</a:t>
            </a:r>
            <a:r>
              <a:rPr lang="zh-CN" altLang="en-US" dirty="0" smtClean="0"/>
              <a:t>，先验分布</a:t>
            </a:r>
            <a:r>
              <a:rPr lang="en-US" altLang="zh-CN" dirty="0" smtClean="0"/>
              <a:t>p(z)</a:t>
            </a:r>
            <a:r>
              <a:rPr lang="zh-CN" altLang="en-US" dirty="0" smtClean="0"/>
              <a:t>是非高斯分布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6762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10532532" y="6976533"/>
          <a:ext cx="4470400" cy="1219200"/>
        </p:xfrm>
        <a:graphic>
          <a:graphicData uri="http://schemas.openxmlformats.org/presentationml/2006/ole">
            <p:oleObj spid="_x0000_s130059" name="Equation" r:id="rId4" imgW="838200" imgH="228600" progId="Equation.DSMT4">
              <p:embed/>
            </p:oleObj>
          </a:graphicData>
        </a:graphic>
      </p:graphicFrame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15070666" y="8466667"/>
          <a:ext cx="4267201" cy="1226820"/>
        </p:xfrm>
        <a:graphic>
          <a:graphicData uri="http://schemas.openxmlformats.org/presentationml/2006/ole">
            <p:oleObj spid="_x0000_s130060" name="Equation" r:id="rId5" imgW="609336" imgH="203112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45654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独立成分分析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6762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319" y="0"/>
            <a:ext cx="14403414" cy="139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45654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独立成分分析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模型学习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 </a:t>
            </a:r>
          </a:p>
          <a:p>
            <a:pPr lvl="2"/>
            <a:r>
              <a:rPr lang="zh-CN" altLang="en-US" dirty="0" smtClean="0"/>
              <a:t> </a:t>
            </a:r>
            <a:endParaRPr lang="en-US" altLang="zh-CN" dirty="0" smtClean="0"/>
          </a:p>
          <a:p>
            <a:pPr lvl="3"/>
            <a:endParaRPr lang="en-US" altLang="zh-CN" dirty="0" smtClean="0"/>
          </a:p>
          <a:p>
            <a:pPr lvl="3"/>
            <a:r>
              <a:rPr lang="en-US" altLang="zh-CN" dirty="0" err="1" smtClean="0"/>
              <a:t>Vj</a:t>
            </a:r>
            <a:r>
              <a:rPr lang="zh-CN" altLang="en-US" dirty="0" smtClean="0"/>
              <a:t>是</a:t>
            </a:r>
            <a:r>
              <a:rPr lang="en-US" altLang="zh-CN" dirty="0" smtClean="0"/>
              <a:t>V</a:t>
            </a:r>
            <a:r>
              <a:rPr lang="zh-CN" altLang="en-US" dirty="0" smtClean="0"/>
              <a:t>的第</a:t>
            </a:r>
            <a:r>
              <a:rPr lang="en-US" altLang="zh-CN" dirty="0" smtClean="0"/>
              <a:t>j</a:t>
            </a:r>
            <a:r>
              <a:rPr lang="zh-CN" altLang="en-US" dirty="0" smtClean="0"/>
              <a:t>行。</a:t>
            </a:r>
            <a:r>
              <a:rPr lang="en-US" altLang="zh-CN" dirty="0" smtClean="0"/>
              <a:t>V</a:t>
            </a:r>
            <a:r>
              <a:rPr lang="zh-CN" altLang="en-US" dirty="0" smtClean="0"/>
              <a:t>是正交的，所以第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项是常数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 </a:t>
            </a: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6762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4842936" y="3996266"/>
          <a:ext cx="14239052" cy="1117600"/>
        </p:xfrm>
        <a:graphic>
          <a:graphicData uri="http://schemas.openxmlformats.org/presentationml/2006/ole">
            <p:oleObj spid="_x0000_s139283" name="Equation" r:id="rId4" imgW="3276600" imgH="254000" progId="Equation.DSMT4">
              <p:embed/>
            </p:oleObj>
          </a:graphicData>
        </a:graphic>
      </p:graphicFrame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4809066" y="5384799"/>
          <a:ext cx="18017078" cy="2167468"/>
        </p:xfrm>
        <a:graphic>
          <a:graphicData uri="http://schemas.openxmlformats.org/presentationml/2006/ole">
            <p:oleObj spid="_x0000_s139284" name="Equation" r:id="rId5" imgW="3797300" imgH="457200" progId="Equation.DSMT4">
              <p:embed/>
            </p:oleObj>
          </a:graphicData>
        </a:graphic>
      </p:graphicFrame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9272" name="Object 8"/>
          <p:cNvGraphicFramePr>
            <a:graphicFrameLocks noChangeAspect="1"/>
          </p:cNvGraphicFramePr>
          <p:nvPr/>
        </p:nvGraphicFramePr>
        <p:xfrm>
          <a:off x="5350933" y="10160000"/>
          <a:ext cx="6190072" cy="1185333"/>
        </p:xfrm>
        <a:graphic>
          <a:graphicData uri="http://schemas.openxmlformats.org/presentationml/2006/ole">
            <p:oleObj spid="_x0000_s139285" name="Equation" r:id="rId6" imgW="1345616" imgH="253890" progId="Equation.DSMT4">
              <p:embed/>
            </p:oleObj>
          </a:graphicData>
        </a:graphic>
      </p:graphicFrame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9274" name="Object 10"/>
          <p:cNvGraphicFramePr>
            <a:graphicFrameLocks noChangeAspect="1"/>
          </p:cNvGraphicFramePr>
          <p:nvPr/>
        </p:nvGraphicFramePr>
        <p:xfrm>
          <a:off x="13512799" y="9889066"/>
          <a:ext cx="6231467" cy="1881198"/>
        </p:xfrm>
        <a:graphic>
          <a:graphicData uri="http://schemas.openxmlformats.org/presentationml/2006/ole">
            <p:oleObj spid="_x0000_s139286" name="Equation" r:id="rId7" imgW="1511300" imgH="4572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45654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独立成分分析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模型学习（牛顿法）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目标函数</a:t>
            </a:r>
            <a:r>
              <a:rPr lang="en-US" altLang="zh-CN" dirty="0" smtClean="0"/>
              <a:t> </a:t>
            </a:r>
          </a:p>
          <a:p>
            <a:pPr lvl="2"/>
            <a:r>
              <a:rPr lang="zh-CN" altLang="en-US" dirty="0" smtClean="0"/>
              <a:t> 梯度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海塞矩阵</a:t>
            </a:r>
            <a:endParaRPr lang="en-US" altLang="zh-CN" dirty="0" smtClean="0"/>
          </a:p>
          <a:p>
            <a:pPr lvl="3"/>
            <a:endParaRPr lang="en-US" altLang="zh-CN" dirty="0" smtClean="0"/>
          </a:p>
          <a:p>
            <a:pPr lvl="3"/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6762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9272" name="Object 8"/>
          <p:cNvGraphicFramePr>
            <a:graphicFrameLocks noChangeAspect="1"/>
          </p:cNvGraphicFramePr>
          <p:nvPr/>
        </p:nvGraphicFramePr>
        <p:xfrm>
          <a:off x="5350933" y="10160000"/>
          <a:ext cx="6190072" cy="1185333"/>
        </p:xfrm>
        <a:graphic>
          <a:graphicData uri="http://schemas.openxmlformats.org/presentationml/2006/ole">
            <p:oleObj spid="_x0000_s142369" name="Equation" r:id="rId4" imgW="1345616" imgH="253890" progId="Equation.DSMT4">
              <p:embed/>
            </p:oleObj>
          </a:graphicData>
        </a:graphic>
      </p:graphicFrame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9274" name="Object 10"/>
          <p:cNvGraphicFramePr>
            <a:graphicFrameLocks noChangeAspect="1"/>
          </p:cNvGraphicFramePr>
          <p:nvPr/>
        </p:nvGraphicFramePr>
        <p:xfrm>
          <a:off x="13512799" y="9889066"/>
          <a:ext cx="6231467" cy="1881198"/>
        </p:xfrm>
        <a:graphic>
          <a:graphicData uri="http://schemas.openxmlformats.org/presentationml/2006/ole">
            <p:oleObj spid="_x0000_s142370" name="Equation" r:id="rId5" imgW="1511300" imgH="457200" progId="Equation.DSMT4">
              <p:embed/>
            </p:oleObj>
          </a:graphicData>
        </a:graphic>
      </p:graphicFrame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7382957" y="3996267"/>
          <a:ext cx="9547563" cy="1151465"/>
        </p:xfrm>
        <a:graphic>
          <a:graphicData uri="http://schemas.openxmlformats.org/presentationml/2006/ole">
            <p:oleObj spid="_x0000_s142371" name="Equation" r:id="rId6" imgW="1892300" imgH="228600" progId="Equation.DSMT4">
              <p:embed/>
            </p:oleObj>
          </a:graphicData>
        </a:graphic>
      </p:graphicFrame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6841067" y="5554133"/>
          <a:ext cx="8544275" cy="1185333"/>
        </p:xfrm>
        <a:graphic>
          <a:graphicData uri="http://schemas.openxmlformats.org/presentationml/2006/ole">
            <p:oleObj spid="_x0000_s142372" name="Equation" r:id="rId7" imgW="1651000" imgH="228600" progId="Equation.DSMT4">
              <p:embed/>
            </p:oleObj>
          </a:graphicData>
        </a:graphic>
      </p:graphicFrame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7620000" y="7145867"/>
          <a:ext cx="8521707" cy="1117601"/>
        </p:xfrm>
        <a:graphic>
          <a:graphicData uri="http://schemas.openxmlformats.org/presentationml/2006/ole">
            <p:oleObj spid="_x0000_s142373" name="Equation" r:id="rId8" imgW="1739900" imgH="228600" progId="Equation.DSMT4">
              <p:embed/>
            </p:oleObj>
          </a:graphicData>
        </a:graphic>
      </p:graphicFrame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2348" name="Object 12"/>
          <p:cNvGraphicFramePr>
            <a:graphicFrameLocks noChangeAspect="1"/>
          </p:cNvGraphicFramePr>
          <p:nvPr/>
        </p:nvGraphicFramePr>
        <p:xfrm>
          <a:off x="17678412" y="5249333"/>
          <a:ext cx="5687122" cy="1727200"/>
        </p:xfrm>
        <a:graphic>
          <a:graphicData uri="http://schemas.openxmlformats.org/presentationml/2006/ole">
            <p:oleObj spid="_x0000_s142374" name="Equation" r:id="rId9" imgW="1282700" imgH="393700" progId="Equation.DSMT4">
              <p:embed/>
            </p:oleObj>
          </a:graphicData>
        </a:graphic>
      </p:graphicFrame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2350" name="Object 14"/>
          <p:cNvGraphicFramePr>
            <a:graphicFrameLocks noChangeAspect="1"/>
          </p:cNvGraphicFramePr>
          <p:nvPr/>
        </p:nvGraphicFramePr>
        <p:xfrm>
          <a:off x="7620000" y="8398932"/>
          <a:ext cx="14921093" cy="1151467"/>
        </p:xfrm>
        <a:graphic>
          <a:graphicData uri="http://schemas.openxmlformats.org/presentationml/2006/ole">
            <p:oleObj spid="_x0000_s142375" name="Equation" r:id="rId10" imgW="2959100" imgH="228600" progId="Equation.DSMT4">
              <p:embed/>
            </p:oleObj>
          </a:graphicData>
        </a:graphic>
      </p:graphicFrame>
      <p:sp>
        <p:nvSpPr>
          <p:cNvPr id="142353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2352" name="Object 16"/>
          <p:cNvGraphicFramePr>
            <a:graphicFrameLocks noChangeAspect="1"/>
          </p:cNvGraphicFramePr>
          <p:nvPr/>
        </p:nvGraphicFramePr>
        <p:xfrm>
          <a:off x="8117944" y="33867"/>
          <a:ext cx="16130588" cy="2133600"/>
        </p:xfrm>
        <a:graphic>
          <a:graphicData uri="http://schemas.openxmlformats.org/presentationml/2006/ole">
            <p:oleObj spid="_x0000_s142376" name="Equation" r:id="rId11" imgW="3378200" imgH="4445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45654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独立成分分析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计算和评估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6762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44388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2" y="4436532"/>
            <a:ext cx="8060267" cy="60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9" name="图片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2950" y="4276727"/>
            <a:ext cx="9128125" cy="678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1680" y="4334933"/>
            <a:ext cx="7783003" cy="579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45654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独立成分分析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计算和评估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6762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8026400" y="3454399"/>
            <a:ext cx="9250930" cy="77970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en-US" dirty="0" smtClean="0"/>
              <a:t>def whiten(self, X):</a:t>
            </a:r>
            <a:endParaRPr lang="zh-CN" altLang="en-US" dirty="0" smtClean="0"/>
          </a:p>
          <a:p>
            <a:pPr algn="l"/>
            <a:r>
              <a:rPr lang="en-US" dirty="0" smtClean="0"/>
              <a:t>	X = X - </a:t>
            </a:r>
            <a:r>
              <a:rPr lang="en-US" dirty="0" err="1" smtClean="0"/>
              <a:t>X.mean</a:t>
            </a:r>
            <a:r>
              <a:rPr lang="en-US" dirty="0" smtClean="0"/>
              <a:t>(-1)[:, None]</a:t>
            </a:r>
            <a:endParaRPr lang="zh-CN" altLang="en-US" dirty="0" smtClean="0"/>
          </a:p>
          <a:p>
            <a:pPr algn="l"/>
            <a:r>
              <a:rPr lang="en-US" dirty="0" smtClean="0"/>
              <a:t>	A = np.dot(X, X.T)</a:t>
            </a:r>
            <a:endParaRPr lang="zh-CN" altLang="en-US" dirty="0" smtClean="0"/>
          </a:p>
          <a:p>
            <a:pPr algn="l"/>
            <a:r>
              <a:rPr lang="en-US" dirty="0" smtClean="0"/>
              <a:t>	D, U = </a:t>
            </a:r>
            <a:r>
              <a:rPr lang="en-US" dirty="0" err="1" smtClean="0"/>
              <a:t>np.linalg.eig</a:t>
            </a:r>
            <a:r>
              <a:rPr lang="en-US" dirty="0" smtClean="0"/>
              <a:t>(A)</a:t>
            </a:r>
            <a:endParaRPr lang="zh-CN" altLang="en-US" dirty="0" smtClean="0"/>
          </a:p>
          <a:p>
            <a:pPr algn="l"/>
            <a:r>
              <a:rPr lang="en-US" dirty="0" smtClean="0"/>
              <a:t>	D = </a:t>
            </a:r>
            <a:r>
              <a:rPr lang="en-US" dirty="0" err="1" smtClean="0"/>
              <a:t>np.diag</a:t>
            </a:r>
            <a:r>
              <a:rPr lang="en-US" dirty="0" smtClean="0"/>
              <a:t>(D)</a:t>
            </a:r>
            <a:endParaRPr lang="zh-CN" altLang="en-US" dirty="0" smtClean="0"/>
          </a:p>
          <a:p>
            <a:pPr algn="l"/>
            <a:r>
              <a:rPr lang="en-US" dirty="0" smtClean="0"/>
              <a:t>	</a:t>
            </a:r>
            <a:r>
              <a:rPr lang="en-US" dirty="0" err="1" smtClean="0"/>
              <a:t>D_inv</a:t>
            </a:r>
            <a:r>
              <a:rPr lang="en-US" dirty="0" smtClean="0"/>
              <a:t> = </a:t>
            </a:r>
            <a:r>
              <a:rPr lang="en-US" dirty="0" err="1" smtClean="0"/>
              <a:t>np.linalg.inv</a:t>
            </a:r>
            <a:r>
              <a:rPr lang="en-US" dirty="0" smtClean="0"/>
              <a:t>(D)</a:t>
            </a:r>
            <a:endParaRPr lang="zh-CN" altLang="en-US" dirty="0" smtClean="0"/>
          </a:p>
          <a:p>
            <a:pPr algn="l"/>
            <a:r>
              <a:rPr lang="en-US" dirty="0" smtClean="0"/>
              <a:t>	</a:t>
            </a:r>
            <a:r>
              <a:rPr lang="en-US" dirty="0" err="1" smtClean="0"/>
              <a:t>D_half</a:t>
            </a:r>
            <a:r>
              <a:rPr lang="en-US" dirty="0" smtClean="0"/>
              <a:t> = </a:t>
            </a:r>
            <a:r>
              <a:rPr lang="en-US" dirty="0" err="1" smtClean="0"/>
              <a:t>np.sqrt</a:t>
            </a:r>
            <a:r>
              <a:rPr lang="en-US" dirty="0" smtClean="0"/>
              <a:t>(</a:t>
            </a:r>
            <a:r>
              <a:rPr lang="en-US" dirty="0" err="1" smtClean="0"/>
              <a:t>D_inv</a:t>
            </a:r>
            <a:r>
              <a:rPr lang="en-US" dirty="0" smtClean="0"/>
              <a:t>)</a:t>
            </a:r>
            <a:endParaRPr lang="zh-CN" altLang="en-US" dirty="0" smtClean="0"/>
          </a:p>
          <a:p>
            <a:pPr algn="l"/>
            <a:r>
              <a:rPr lang="en-US" dirty="0" smtClean="0"/>
              <a:t>	W0 = np.dot(</a:t>
            </a:r>
            <a:r>
              <a:rPr lang="en-US" dirty="0" err="1" smtClean="0"/>
              <a:t>D_half</a:t>
            </a:r>
            <a:r>
              <a:rPr lang="en-US" dirty="0" smtClean="0"/>
              <a:t>, U.T)</a:t>
            </a:r>
            <a:endParaRPr lang="zh-CN" altLang="en-US" dirty="0" smtClean="0"/>
          </a:p>
          <a:p>
            <a:pPr algn="l"/>
            <a:r>
              <a:rPr lang="en-US" dirty="0" smtClean="0"/>
              <a:t>	return np.dot(W0, X), W0</a:t>
            </a:r>
            <a:endParaRPr lang="zh-CN" altLang="en-US" dirty="0" smtClean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45654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独立成分分析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计算和评估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6762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604000" y="0"/>
            <a:ext cx="22444689" cy="12413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4000" dirty="0" smtClean="0"/>
              <a:t>def </a:t>
            </a:r>
            <a:r>
              <a:rPr lang="en-US" sz="4000" dirty="0" err="1" smtClean="0"/>
              <a:t>fastICA</a:t>
            </a:r>
            <a:r>
              <a:rPr lang="en-US" sz="4000" dirty="0" smtClean="0"/>
              <a:t>(self, X):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n, m = </a:t>
            </a:r>
            <a:r>
              <a:rPr lang="en-US" sz="4000" dirty="0" err="1" smtClean="0"/>
              <a:t>X.shape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p = float(m)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X *= </a:t>
            </a:r>
            <a:r>
              <a:rPr lang="en-US" sz="4000" dirty="0" err="1" smtClean="0"/>
              <a:t>np.sqrt</a:t>
            </a:r>
            <a:r>
              <a:rPr lang="en-US" sz="4000" dirty="0" smtClean="0"/>
              <a:t>(</a:t>
            </a:r>
            <a:r>
              <a:rPr lang="en-US" sz="4000" dirty="0" err="1" smtClean="0"/>
              <a:t>X.shape</a:t>
            </a:r>
            <a:r>
              <a:rPr lang="en-US" sz="4000" dirty="0" smtClean="0"/>
              <a:t>[1])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 	# </a:t>
            </a:r>
            <a:r>
              <a:rPr lang="zh-CN" altLang="en-US" sz="4000" dirty="0" smtClean="0"/>
              <a:t>随机化</a:t>
            </a:r>
            <a:r>
              <a:rPr lang="en-US" sz="4000" dirty="0" smtClean="0"/>
              <a:t>W,</a:t>
            </a:r>
            <a:r>
              <a:rPr lang="zh-CN" altLang="en-US" sz="4000" dirty="0" smtClean="0"/>
              <a:t>只要保证非奇异即可</a:t>
            </a:r>
          </a:p>
          <a:p>
            <a:pPr algn="l"/>
            <a:r>
              <a:rPr lang="en-US" sz="4000" dirty="0" smtClean="0"/>
              <a:t>	W = </a:t>
            </a:r>
            <a:r>
              <a:rPr lang="en-US" sz="4000" dirty="0" err="1" smtClean="0"/>
              <a:t>np.ones</a:t>
            </a:r>
            <a:r>
              <a:rPr lang="en-US" sz="4000" dirty="0" smtClean="0"/>
              <a:t>((</a:t>
            </a:r>
            <a:r>
              <a:rPr lang="en-US" sz="4000" dirty="0" err="1" smtClean="0"/>
              <a:t>n,n</a:t>
            </a:r>
            <a:r>
              <a:rPr lang="en-US" sz="4000" dirty="0" smtClean="0"/>
              <a:t>), np.float32)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for </a:t>
            </a:r>
            <a:r>
              <a:rPr lang="en-US" sz="4000" dirty="0" err="1" smtClean="0"/>
              <a:t>i</a:t>
            </a:r>
            <a:r>
              <a:rPr lang="en-US" sz="4000" dirty="0" smtClean="0"/>
              <a:t> in range(n):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	for j in range(</a:t>
            </a:r>
            <a:r>
              <a:rPr lang="en-US" sz="4000" dirty="0" err="1" smtClean="0"/>
              <a:t>i</a:t>
            </a:r>
            <a:r>
              <a:rPr lang="en-US" sz="4000" dirty="0" smtClean="0"/>
              <a:t>):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		W[</a:t>
            </a:r>
            <a:r>
              <a:rPr lang="en-US" sz="4000" dirty="0" err="1" smtClean="0"/>
              <a:t>i,j</a:t>
            </a:r>
            <a:r>
              <a:rPr lang="en-US" sz="4000" dirty="0" smtClean="0"/>
              <a:t>] = </a:t>
            </a:r>
            <a:r>
              <a:rPr lang="en-US" sz="4000" dirty="0" err="1" smtClean="0"/>
              <a:t>np.random.random</a:t>
            </a:r>
            <a:r>
              <a:rPr lang="en-US" sz="4000" dirty="0" smtClean="0"/>
              <a:t>()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# </a:t>
            </a:r>
            <a:r>
              <a:rPr lang="zh-CN" altLang="en-US" sz="4000" dirty="0" smtClean="0"/>
              <a:t>迭代计算</a:t>
            </a:r>
            <a:r>
              <a:rPr lang="en-US" sz="4000" dirty="0" smtClean="0"/>
              <a:t>W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</a:t>
            </a:r>
            <a:r>
              <a:rPr lang="en-US" sz="4000" dirty="0" err="1" smtClean="0"/>
              <a:t>maxIter</a:t>
            </a:r>
            <a:r>
              <a:rPr lang="en-US" sz="4000" dirty="0" smtClean="0"/>
              <a:t> = 300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for ii in range(</a:t>
            </a:r>
            <a:r>
              <a:rPr lang="en-US" sz="4000" dirty="0" err="1" smtClean="0"/>
              <a:t>maxIter</a:t>
            </a:r>
            <a:r>
              <a:rPr lang="en-US" sz="4000" dirty="0" smtClean="0"/>
              <a:t>):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	</a:t>
            </a:r>
            <a:r>
              <a:rPr lang="en-US" sz="4000" dirty="0" err="1" smtClean="0"/>
              <a:t>gwtx</a:t>
            </a:r>
            <a:r>
              <a:rPr lang="en-US" sz="4000" dirty="0" smtClean="0"/>
              <a:t>, </a:t>
            </a:r>
            <a:r>
              <a:rPr lang="en-US" sz="4000" dirty="0" err="1" smtClean="0"/>
              <a:t>g_wtx</a:t>
            </a:r>
            <a:r>
              <a:rPr lang="en-US" sz="4000" dirty="0" smtClean="0"/>
              <a:t> = </a:t>
            </a:r>
            <a:r>
              <a:rPr lang="en-US" sz="4000" dirty="0" err="1" smtClean="0"/>
              <a:t>self._exp</a:t>
            </a:r>
            <a:r>
              <a:rPr lang="en-US" sz="4000" dirty="0" smtClean="0"/>
              <a:t>(np.dot(W, X))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	W1 = </a:t>
            </a:r>
            <a:r>
              <a:rPr lang="en-US" sz="4000" dirty="0" err="1" smtClean="0"/>
              <a:t>self.decorrelation</a:t>
            </a:r>
            <a:r>
              <a:rPr lang="en-US" sz="4000" dirty="0" smtClean="0"/>
              <a:t>(np.dot(</a:t>
            </a:r>
            <a:r>
              <a:rPr lang="en-US" sz="4000" dirty="0" err="1" smtClean="0"/>
              <a:t>gwtx</a:t>
            </a:r>
            <a:r>
              <a:rPr lang="en-US" sz="4000" dirty="0" smtClean="0"/>
              <a:t>, X.T) / p - </a:t>
            </a:r>
            <a:r>
              <a:rPr lang="en-US" sz="4000" dirty="0" err="1" smtClean="0"/>
              <a:t>g_wtx</a:t>
            </a:r>
            <a:r>
              <a:rPr lang="en-US" sz="4000" dirty="0" smtClean="0"/>
              <a:t>[:, None] * W)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	</a:t>
            </a:r>
            <a:r>
              <a:rPr lang="en-US" sz="4000" dirty="0" err="1" smtClean="0"/>
              <a:t>lim</a:t>
            </a:r>
            <a:r>
              <a:rPr lang="en-US" sz="4000" dirty="0" smtClean="0"/>
              <a:t> = max(abs(abs(</a:t>
            </a:r>
            <a:r>
              <a:rPr lang="en-US" sz="4000" dirty="0" err="1" smtClean="0"/>
              <a:t>np.diag</a:t>
            </a:r>
            <a:r>
              <a:rPr lang="en-US" sz="4000" dirty="0" smtClean="0"/>
              <a:t>(np.dot(W1, W.T))) - 1))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	W = W1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	if </a:t>
            </a:r>
            <a:r>
              <a:rPr lang="en-US" sz="4000" dirty="0" err="1" smtClean="0"/>
              <a:t>lim</a:t>
            </a:r>
            <a:r>
              <a:rPr lang="en-US" sz="4000" dirty="0" smtClean="0"/>
              <a:t> &lt; 0.00001: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		break</a:t>
            </a:r>
            <a:endParaRPr lang="zh-CN" altLang="en-US" sz="4000" dirty="0" smtClean="0"/>
          </a:p>
          <a:p>
            <a:pPr algn="l"/>
            <a:r>
              <a:rPr lang="en-US" sz="4000" dirty="0" smtClean="0"/>
              <a:t>	return W</a:t>
            </a:r>
            <a:endParaRPr lang="zh-CN" altLang="en-US" sz="4000" dirty="0" smtClean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45654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独立成分分析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计算和评估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隐变量模型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6762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7073" y="3793067"/>
            <a:ext cx="9500471" cy="778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43473" y="3793067"/>
            <a:ext cx="9245600" cy="772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8364991" y="3030991"/>
            <a:ext cx="7654019" cy="7654019"/>
          </a:xfrm>
          <a:prstGeom prst="ellipse">
            <a:avLst/>
          </a:prstGeom>
          <a:solidFill>
            <a:srgbClr val="DCDEE0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8800257" y="3466257"/>
            <a:ext cx="6783486" cy="6783486"/>
          </a:xfrm>
          <a:prstGeom prst="ellipse">
            <a:avLst/>
          </a:prstGeom>
          <a:solidFill>
            <a:srgbClr val="F6C81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olidFill>
                <a:srgbClr val="F6C813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10454286" y="7002374"/>
            <a:ext cx="348813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 lang="zh-CN" altLang="en-US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endParaRPr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1848548" y="4561370"/>
            <a:ext cx="67646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lang="en-US" altLang="zh-CN" dirty="0" smtClean="0"/>
              <a:t>d</a:t>
            </a:r>
            <a:endParaRPr dirty="0"/>
          </a:p>
        </p:txBody>
      </p:sp>
      <p:sp>
        <p:nvSpPr>
          <p:cNvPr id="145" name="Shape 145"/>
          <p:cNvSpPr/>
          <p:nvPr/>
        </p:nvSpPr>
        <p:spPr>
          <a:xfrm>
            <a:off x="11620500" y="4588240"/>
            <a:ext cx="1143000" cy="1143003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542933" y="6511925"/>
            <a:ext cx="5298135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1887706" y="6207633"/>
            <a:ext cx="608587" cy="608587"/>
          </a:xfrm>
          <a:prstGeom prst="ellipse">
            <a:avLst/>
          </a:prstGeom>
          <a:solidFill>
            <a:srgbClr val="F5C9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2136818" y="6456743"/>
            <a:ext cx="110365" cy="1103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61042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5"/>
            <a:ext cx="20151724" cy="9812111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r>
              <a:rPr lang="zh-CN" altLang="en-US" dirty="0" smtClean="0"/>
              <a:t>微博垃圾账号检测</a:t>
            </a:r>
            <a:endParaRPr dirty="0"/>
          </a:p>
          <a:p>
            <a:pPr lvl="1"/>
            <a:r>
              <a:rPr lang="zh-CN" altLang="en-US" dirty="0" smtClean="0"/>
              <a:t>数据特征分析</a:t>
            </a:r>
            <a:endParaRPr lang="zh-CN" altLang="en-US" dirty="0"/>
          </a:p>
          <a:p>
            <a:pPr lvl="2"/>
            <a:r>
              <a:rPr lang="zh-CN" altLang="en-US" dirty="0" smtClean="0"/>
              <a:t>关注数</a:t>
            </a:r>
            <a:endParaRPr lang="en-US" altLang="zh-CN" dirty="0" smtClean="0"/>
          </a:p>
          <a:p>
            <a:pPr lvl="2"/>
            <a:r>
              <a:rPr lang="zh-CN" altLang="en-US" dirty="0"/>
              <a:t>粉丝</a:t>
            </a:r>
            <a:r>
              <a:rPr lang="zh-CN" altLang="en-US" dirty="0" smtClean="0"/>
              <a:t>数</a:t>
            </a:r>
            <a:endParaRPr lang="en-US" altLang="zh-CN" dirty="0" smtClean="0"/>
          </a:p>
          <a:p>
            <a:pPr lvl="2"/>
            <a:r>
              <a:rPr lang="zh-CN" altLang="en-US" dirty="0"/>
              <a:t>互</a:t>
            </a:r>
            <a:r>
              <a:rPr lang="zh-CN" altLang="en-US" dirty="0" smtClean="0"/>
              <a:t>粉数</a:t>
            </a:r>
            <a:endParaRPr lang="en-US" altLang="zh-CN" dirty="0" smtClean="0"/>
          </a:p>
          <a:p>
            <a:pPr lvl="2"/>
            <a:r>
              <a:rPr lang="zh-CN" altLang="en-US" dirty="0"/>
              <a:t>微</a:t>
            </a:r>
            <a:r>
              <a:rPr lang="zh-CN" altLang="en-US" dirty="0" smtClean="0"/>
              <a:t>博数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评论数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朴素贝叶斯分类器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7170" name="图片 12" descr="C:\Users\cyn\Documents\Tencent Files\632520528\Image\C2C\UFARG`T]7OZ}U_N@Z[[{[7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68559" y="636815"/>
            <a:ext cx="6954288" cy="521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图片 13" descr="C:\Users\cyn\Documents\Tencent Files\632520528\Image\C2C\SJX6@49%ZNU}_WJE]Y8T3)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68559" y="6394109"/>
            <a:ext cx="6954288" cy="5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5679783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热点话题检测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应用分析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108" y="2865091"/>
            <a:ext cx="14347956" cy="855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热点话题检测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数据处理</a:t>
            </a:r>
            <a:endParaRPr lang="en-US" altLang="zh-CN" dirty="0" smtClean="0">
              <a:latin typeface="+mn-ea"/>
              <a:ea typeface="+mn-ea"/>
            </a:endParaRPr>
          </a:p>
          <a:p>
            <a:r>
              <a:rPr lang="zh-CN" altLang="en-US" sz="5400" dirty="0" smtClean="0"/>
              <a:t>（</a:t>
            </a:r>
            <a:r>
              <a:rPr lang="en-US" sz="5400" dirty="0" smtClean="0"/>
              <a:t>1</a:t>
            </a:r>
            <a:r>
              <a:rPr lang="zh-CN" altLang="en-US" sz="5400" dirty="0" smtClean="0"/>
              <a:t>）网页信息提取。</a:t>
            </a:r>
          </a:p>
          <a:p>
            <a:r>
              <a:rPr lang="zh-CN" altLang="en-US" sz="5400" dirty="0" smtClean="0"/>
              <a:t>（</a:t>
            </a:r>
            <a:r>
              <a:rPr lang="en-US" sz="5400" dirty="0" smtClean="0"/>
              <a:t>2</a:t>
            </a:r>
            <a:r>
              <a:rPr lang="zh-CN" altLang="en-US" sz="5400" dirty="0" smtClean="0"/>
              <a:t>）基于规则进行数据清洗，比如：过滤掉长度过短的文本；爬取的内容会有字符编码错误等导致乱码，需要过滤；保留转发与回复的原帖子，同时保留用户转发与评价内容，内容的重复出现正是</a:t>
            </a:r>
            <a:r>
              <a:rPr lang="en-US" sz="5400" dirty="0" smtClean="0"/>
              <a:t>“</a:t>
            </a:r>
            <a:r>
              <a:rPr lang="zh-CN" altLang="en-US" sz="5400" dirty="0" smtClean="0"/>
              <a:t>热点</a:t>
            </a:r>
            <a:r>
              <a:rPr lang="en-US" sz="5400" dirty="0" smtClean="0"/>
              <a:t>”</a:t>
            </a:r>
            <a:r>
              <a:rPr lang="zh-CN" altLang="en-US" sz="5400" dirty="0" smtClean="0"/>
              <a:t>所在。</a:t>
            </a:r>
          </a:p>
          <a:p>
            <a:r>
              <a:rPr lang="zh-CN" altLang="en-US" sz="5400" dirty="0" smtClean="0"/>
              <a:t>（</a:t>
            </a:r>
            <a:r>
              <a:rPr lang="en-US" sz="5400" dirty="0" smtClean="0"/>
              <a:t>3</a:t>
            </a:r>
            <a:r>
              <a:rPr lang="zh-CN" altLang="en-US" sz="5400" dirty="0" smtClean="0"/>
              <a:t>）对中文文本进行分词、去停用词等。</a:t>
            </a:r>
          </a:p>
          <a:p>
            <a:r>
              <a:rPr lang="zh-CN" altLang="en-US" sz="5400" dirty="0" smtClean="0"/>
              <a:t>（</a:t>
            </a:r>
            <a:r>
              <a:rPr lang="en-US" sz="5400" dirty="0" smtClean="0"/>
              <a:t>4</a:t>
            </a:r>
            <a:r>
              <a:rPr lang="zh-CN" altLang="en-US" sz="5400" dirty="0" smtClean="0"/>
              <a:t>）建立索引和倒排索引。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热点话题检测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数据分析</a:t>
            </a:r>
            <a:endParaRPr lang="en-US" altLang="zh-CN" dirty="0" smtClean="0">
              <a:latin typeface="+mn-ea"/>
              <a:ea typeface="+mn-ea"/>
            </a:endParaRPr>
          </a:p>
          <a:p>
            <a:pPr lvl="3"/>
            <a:r>
              <a:rPr lang="zh-CN" altLang="en-US" dirty="0" smtClean="0"/>
              <a:t>采用分类的方法过滤掉领域无关内容，可以认为是垃圾内容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潜在语义分析</a:t>
            </a:r>
            <a:r>
              <a:rPr lang="en-US" altLang="zh-CN" dirty="0" smtClean="0">
                <a:latin typeface="+mn-ea"/>
                <a:ea typeface="+mn-ea"/>
              </a:rPr>
              <a:t>LSA</a:t>
            </a:r>
          </a:p>
          <a:p>
            <a:pPr lvl="3"/>
            <a:r>
              <a:rPr lang="zh-CN" altLang="en-US" dirty="0" smtClean="0"/>
              <a:t>假设数据集是近三个月的新闻语料，使用</a:t>
            </a:r>
            <a:r>
              <a:rPr lang="en-US" dirty="0" smtClean="0"/>
              <a:t>VSM</a:t>
            </a:r>
            <a:r>
              <a:rPr lang="zh-CN" altLang="en-US" dirty="0" smtClean="0"/>
              <a:t>模型可以得到文档</a:t>
            </a:r>
            <a:r>
              <a:rPr lang="en-US" dirty="0" smtClean="0"/>
              <a:t>-</a:t>
            </a:r>
            <a:r>
              <a:rPr lang="zh-CN" altLang="en-US" dirty="0" smtClean="0"/>
              <a:t>词典形式的一个词频矩阵</a:t>
            </a:r>
            <a:r>
              <a:rPr lang="en-US" dirty="0" smtClean="0"/>
              <a:t>X</a:t>
            </a:r>
            <a:r>
              <a:rPr lang="zh-CN" altLang="en-US" dirty="0" smtClean="0"/>
              <a:t>，对该矩阵做奇异值分解</a:t>
            </a:r>
            <a:endParaRPr lang="en-US" altLang="zh-CN" dirty="0" smtClean="0"/>
          </a:p>
          <a:p>
            <a:pPr lvl="3"/>
            <a:endParaRPr lang="en-US" dirty="0" smtClean="0">
              <a:latin typeface="+mn-ea"/>
              <a:ea typeface="+mn-ea"/>
            </a:endParaRPr>
          </a:p>
          <a:p>
            <a:pPr lvl="3"/>
            <a:r>
              <a:rPr lang="en-US" altLang="zh-CN" dirty="0" err="1" smtClean="0"/>
              <a:t>UL</a:t>
            </a:r>
            <a:r>
              <a:rPr lang="en-US" dirty="0" err="1" smtClean="0"/>
              <a:t>的行表示文档在潜在语义空间</a:t>
            </a:r>
            <a:r>
              <a:rPr lang="zh-CN" altLang="en-US" dirty="0" smtClean="0"/>
              <a:t>（主题）</a:t>
            </a:r>
            <a:r>
              <a:rPr lang="en-US" dirty="0" err="1" smtClean="0"/>
              <a:t>的投影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9505" name="Object 1"/>
          <p:cNvGraphicFramePr>
            <a:graphicFrameLocks noChangeAspect="1"/>
          </p:cNvGraphicFramePr>
          <p:nvPr/>
        </p:nvGraphicFramePr>
        <p:xfrm>
          <a:off x="6062133" y="7857067"/>
          <a:ext cx="6743700" cy="914400"/>
        </p:xfrm>
        <a:graphic>
          <a:graphicData uri="http://schemas.openxmlformats.org/presentationml/2006/ole">
            <p:oleObj spid="_x0000_s149508" name="Equation" r:id="rId4" imgW="168910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潜在语义分析</a:t>
            </a:r>
            <a:r>
              <a:rPr lang="en-US" altLang="zh-CN" dirty="0" smtClean="0">
                <a:latin typeface="+mn-ea"/>
                <a:ea typeface="+mn-ea"/>
              </a:rPr>
              <a:t>LSA</a:t>
            </a:r>
          </a:p>
          <a:p>
            <a:pPr lvl="3"/>
            <a:r>
              <a:rPr lang="zh-CN" altLang="en-US" dirty="0" smtClean="0"/>
              <a:t>也可以把词典映射到这个潜在语义空间</a:t>
            </a:r>
            <a:endParaRPr lang="en-US" dirty="0" smtClean="0">
              <a:latin typeface="+mn-ea"/>
              <a:ea typeface="+mn-ea"/>
            </a:endParaRPr>
          </a:p>
          <a:p>
            <a:pPr lvl="3"/>
            <a:endParaRPr lang="en-US" altLang="zh-CN" dirty="0" smtClean="0"/>
          </a:p>
          <a:p>
            <a:pPr lvl="3"/>
            <a:r>
              <a:rPr lang="zh-CN" altLang="en-US" dirty="0" smtClean="0"/>
              <a:t>接下来通过排序获得：哪些文档属于同一个主题；哪些词属于同一个主题（一个主题包含哪些关键词）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7620000" y="6807200"/>
          <a:ext cx="6841067" cy="927602"/>
        </p:xfrm>
        <a:graphic>
          <a:graphicData uri="http://schemas.openxmlformats.org/presentationml/2006/ole">
            <p:oleObj spid="_x0000_s162822" name="Equation" r:id="rId4" imgW="168910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潜在语义分析</a:t>
            </a:r>
            <a:r>
              <a:rPr lang="en-US" altLang="zh-CN" dirty="0" smtClean="0">
                <a:latin typeface="+mn-ea"/>
                <a:ea typeface="+mn-ea"/>
              </a:rPr>
              <a:t>LSA</a:t>
            </a:r>
          </a:p>
          <a:p>
            <a:pPr lvl="3"/>
            <a:r>
              <a:rPr lang="en-US" dirty="0" smtClean="0"/>
              <a:t>VSM</a:t>
            </a:r>
            <a:r>
              <a:rPr lang="zh-CN" altLang="en-US" dirty="0" smtClean="0"/>
              <a:t>将文档直接表示在词空间上</a:t>
            </a:r>
            <a:endParaRPr lang="en-US" altLang="zh-CN" dirty="0" smtClean="0"/>
          </a:p>
          <a:p>
            <a:pPr lvl="3"/>
            <a:r>
              <a:rPr lang="en-US" dirty="0" smtClean="0"/>
              <a:t>LSA</a:t>
            </a:r>
            <a:r>
              <a:rPr lang="zh-CN" altLang="en-US" dirty="0" smtClean="0"/>
              <a:t>引入了语义维度，“文档</a:t>
            </a:r>
            <a:r>
              <a:rPr lang="en-US" dirty="0" smtClean="0">
                <a:sym typeface="Wingdings"/>
              </a:rPr>
              <a:t></a:t>
            </a:r>
            <a:r>
              <a:rPr lang="zh-CN" altLang="en-US" dirty="0" smtClean="0"/>
              <a:t>语义</a:t>
            </a:r>
            <a:r>
              <a:rPr lang="en-US" dirty="0" smtClean="0">
                <a:sym typeface="Wingdings"/>
              </a:rPr>
              <a:t></a:t>
            </a:r>
            <a:r>
              <a:rPr lang="zh-CN" altLang="en-US" dirty="0" smtClean="0"/>
              <a:t>词”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LSA</a:t>
            </a:r>
            <a:r>
              <a:rPr lang="zh-CN" altLang="en-US" dirty="0" smtClean="0"/>
              <a:t>对</a:t>
            </a:r>
            <a:r>
              <a:rPr lang="en-US" altLang="zh-CN" dirty="0" smtClean="0"/>
              <a:t>VSM</a:t>
            </a:r>
            <a:r>
              <a:rPr lang="zh-CN" altLang="en-US" dirty="0" smtClean="0"/>
              <a:t>进行矩阵分解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1" name="图片 13" descr="http://img.my.csdn.net/uploads/201209/03/1346651772_31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5728" y="249837"/>
            <a:ext cx="13277205" cy="388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en-US" altLang="zh-CN" dirty="0" smtClean="0">
                <a:latin typeface="+mn-ea"/>
                <a:ea typeface="+mn-ea"/>
              </a:rPr>
              <a:t>PLSA</a:t>
            </a:r>
          </a:p>
          <a:p>
            <a:pPr lvl="3"/>
            <a:r>
              <a:rPr lang="en-US" dirty="0" smtClean="0"/>
              <a:t>LSA</a:t>
            </a:r>
            <a:r>
              <a:rPr lang="zh-CN" altLang="en-US" dirty="0" smtClean="0"/>
              <a:t>采用空间变换的思想，把一个文档映射到低维语义空间的一个主题；</a:t>
            </a:r>
            <a:endParaRPr lang="en-US" altLang="zh-CN" dirty="0" smtClean="0"/>
          </a:p>
          <a:p>
            <a:pPr lvl="3"/>
            <a:r>
              <a:rPr lang="en-US" dirty="0" smtClean="0"/>
              <a:t>PLSA</a:t>
            </a:r>
            <a:r>
              <a:rPr lang="zh-CN" altLang="en-US" dirty="0" smtClean="0"/>
              <a:t>应用概率思想，把文档映射到低维语义空间的主题分布上。可以认为一个文档包含多个主题，用概率分布来表示。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64868" name="图片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91465" y="598896"/>
            <a:ext cx="7484533" cy="22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en-US" altLang="zh-CN" dirty="0" smtClean="0">
                <a:latin typeface="+mn-ea"/>
                <a:ea typeface="+mn-ea"/>
              </a:rPr>
              <a:t>PLSA</a:t>
            </a:r>
          </a:p>
          <a:p>
            <a:pPr lvl="3"/>
            <a:r>
              <a:rPr lang="zh-CN" altLang="en-US" dirty="0" smtClean="0"/>
              <a:t>生成过程</a:t>
            </a:r>
            <a:endParaRPr lang="en-US" altLang="zh-CN" dirty="0" smtClean="0"/>
          </a:p>
          <a:p>
            <a:pPr lvl="3"/>
            <a:endParaRPr lang="en-US" dirty="0" smtClean="0">
              <a:latin typeface="+mn-ea"/>
              <a:ea typeface="+mn-ea"/>
            </a:endParaRPr>
          </a:p>
          <a:p>
            <a:pPr lvl="3"/>
            <a:r>
              <a:rPr lang="zh-CN" altLang="en-US" dirty="0" smtClean="0">
                <a:latin typeface="+mn-ea"/>
                <a:ea typeface="+mn-ea"/>
              </a:rPr>
              <a:t>联合概率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64868" name="图片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91465" y="598896"/>
            <a:ext cx="7484533" cy="22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0" name="图片 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2824" y="5486399"/>
            <a:ext cx="16194571" cy="311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1" name="图片 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3865" y="9584268"/>
            <a:ext cx="18986489" cy="220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en-US" altLang="zh-CN" dirty="0" smtClean="0">
                <a:latin typeface="+mn-ea"/>
                <a:ea typeface="+mn-ea"/>
              </a:rPr>
              <a:t>PLSA</a:t>
            </a:r>
          </a:p>
          <a:p>
            <a:pPr lvl="3"/>
            <a:r>
              <a:rPr lang="zh-CN" altLang="en-US" dirty="0" smtClean="0"/>
              <a:t>完全数据的对数似然函数为</a:t>
            </a:r>
            <a:endParaRPr lang="en-US" altLang="zh-CN" dirty="0" smtClean="0"/>
          </a:p>
          <a:p>
            <a:pPr lvl="3"/>
            <a:endParaRPr lang="en-US" dirty="0" smtClean="0">
              <a:latin typeface="+mn-ea"/>
              <a:ea typeface="+mn-ea"/>
            </a:endParaRPr>
          </a:p>
          <a:p>
            <a:pPr lvl="3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64868" name="图片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91465" y="598896"/>
            <a:ext cx="7484533" cy="22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4" name="图片 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2260" y="7010399"/>
            <a:ext cx="18051452" cy="43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en-US" altLang="zh-CN" dirty="0" smtClean="0">
                <a:latin typeface="+mn-ea"/>
                <a:ea typeface="+mn-ea"/>
              </a:rPr>
              <a:t>PLSA</a:t>
            </a:r>
          </a:p>
          <a:p>
            <a:pPr lvl="3"/>
            <a:r>
              <a:rPr lang="zh-CN" altLang="en-US" dirty="0" smtClean="0"/>
              <a:t>完全数据的对数似然函数为</a:t>
            </a:r>
            <a:endParaRPr lang="en-US" altLang="zh-CN" dirty="0" smtClean="0"/>
          </a:p>
          <a:p>
            <a:pPr lvl="3"/>
            <a:endParaRPr lang="en-US" dirty="0" smtClean="0">
              <a:latin typeface="+mn-ea"/>
              <a:ea typeface="+mn-ea"/>
            </a:endParaRPr>
          </a:p>
          <a:p>
            <a:pPr lvl="3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64868" name="图片 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91465" y="598896"/>
            <a:ext cx="7484533" cy="22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4" name="图片 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2260" y="7010399"/>
            <a:ext cx="18051452" cy="43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7160240" y="3779520"/>
            <a:ext cx="6856044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zh-CN" altLang="en-US" dirty="0" smtClean="0"/>
              <a:t>是词语</a:t>
            </a:r>
            <a:r>
              <a:rPr lang="en-US" dirty="0" smtClean="0"/>
              <a:t>j</a:t>
            </a:r>
            <a:r>
              <a:rPr lang="zh-CN" altLang="en-US" dirty="0" smtClean="0"/>
              <a:t>在文档</a:t>
            </a:r>
            <a:r>
              <a:rPr lang="en-US" dirty="0" err="1" smtClean="0"/>
              <a:t>i</a:t>
            </a:r>
            <a:r>
              <a:rPr lang="zh-CN" altLang="en-US" dirty="0" smtClean="0"/>
              <a:t>中的词频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73057" name="Object 1"/>
          <p:cNvGraphicFramePr>
            <a:graphicFrameLocks noChangeAspect="1"/>
          </p:cNvGraphicFramePr>
          <p:nvPr/>
        </p:nvGraphicFramePr>
        <p:xfrm>
          <a:off x="14325600" y="3669898"/>
          <a:ext cx="2682240" cy="1176422"/>
        </p:xfrm>
        <a:graphic>
          <a:graphicData uri="http://schemas.openxmlformats.org/presentationml/2006/ole">
            <p:oleObj spid="_x0000_s173064" name="Equation" r:id="rId6" imgW="596641" imgH="253890" progId="Equation.DSMT4">
              <p:embed/>
            </p:oleObj>
          </a:graphicData>
        </a:graphic>
      </p:graphicFrame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73059" name="Object 3"/>
          <p:cNvGraphicFramePr>
            <a:graphicFrameLocks noChangeAspect="1"/>
          </p:cNvGraphicFramePr>
          <p:nvPr/>
        </p:nvGraphicFramePr>
        <p:xfrm>
          <a:off x="14325600" y="4724400"/>
          <a:ext cx="6405742" cy="1645920"/>
        </p:xfrm>
        <a:graphic>
          <a:graphicData uri="http://schemas.openxmlformats.org/presentationml/2006/ole">
            <p:oleObj spid="_x0000_s173065" name="Equation" r:id="rId7" imgW="1371600" imgH="3556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5"/>
            <a:ext cx="20151724" cy="981211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微博垃圾账号检测</a:t>
            </a:r>
            <a:endParaRPr dirty="0"/>
          </a:p>
          <a:p>
            <a:pPr lvl="1"/>
            <a:r>
              <a:rPr lang="zh-CN" altLang="en-US" dirty="0" smtClean="0"/>
              <a:t>特征抽取</a:t>
            </a:r>
            <a:endParaRPr lang="zh-CN" altLang="en-US" dirty="0"/>
          </a:p>
          <a:p>
            <a:pPr lvl="2"/>
            <a:r>
              <a:rPr lang="zh-CN" altLang="en-US" dirty="0" smtClean="0"/>
              <a:t>被关注度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互粉度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发布频率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收藏度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朴素贝叶斯分类器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5225356"/>
              </p:ext>
            </p:extLst>
          </p:nvPr>
        </p:nvGraphicFramePr>
        <p:xfrm>
          <a:off x="9216577" y="3581241"/>
          <a:ext cx="13921014" cy="65751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96495"/>
                <a:gridCol w="7330807"/>
                <a:gridCol w="3293712"/>
              </a:tblGrid>
              <a:tr h="939304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特征名称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特征描述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特征类型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939304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域名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用户是否设置域名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布尔类型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939304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博客地址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用户是否设置博客地址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布尔类型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939304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评论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是否允许所有人的评论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布尔类型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939304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私信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是否允许所有人的私信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布尔类型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939304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定位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是否开启定位功能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布尔类型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939304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简介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是否设置个人简介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</a:rPr>
                        <a:t>布尔类型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1391307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采用</a:t>
            </a:r>
            <a:r>
              <a:rPr lang="en-US" altLang="zh-CN" dirty="0" smtClean="0">
                <a:latin typeface="+mn-ea"/>
                <a:ea typeface="+mn-ea"/>
              </a:rPr>
              <a:t>EM</a:t>
            </a:r>
            <a:r>
              <a:rPr lang="zh-CN" altLang="en-US" dirty="0" smtClean="0">
                <a:latin typeface="+mn-ea"/>
                <a:ea typeface="+mn-ea"/>
              </a:rPr>
              <a:t>算法求解</a:t>
            </a:r>
            <a:r>
              <a:rPr lang="en-US" altLang="zh-CN" dirty="0" smtClean="0">
                <a:latin typeface="+mn-ea"/>
                <a:ea typeface="+mn-ea"/>
              </a:rPr>
              <a:t>PLSA</a:t>
            </a:r>
          </a:p>
          <a:p>
            <a:pPr lvl="3"/>
            <a:r>
              <a:rPr lang="zh-CN" altLang="en-US" dirty="0" smtClean="0"/>
              <a:t>隐变量</a:t>
            </a:r>
            <a:r>
              <a:rPr lang="en-US" altLang="zh-CN" dirty="0" smtClean="0"/>
              <a:t>z</a:t>
            </a:r>
            <a:r>
              <a:rPr lang="zh-CN" altLang="en-US" dirty="0" smtClean="0"/>
              <a:t>的分布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对数似然函数对</a:t>
            </a:r>
            <a:r>
              <a:rPr lang="en-US" altLang="zh-CN" dirty="0" smtClean="0"/>
              <a:t>z</a:t>
            </a:r>
            <a:r>
              <a:rPr lang="zh-CN" altLang="en-US" dirty="0" smtClean="0"/>
              <a:t>的期望</a:t>
            </a:r>
            <a:endParaRPr lang="en-US" dirty="0" smtClean="0">
              <a:latin typeface="+mn-ea"/>
              <a:ea typeface="+mn-ea"/>
            </a:endParaRPr>
          </a:p>
          <a:p>
            <a:pPr lvl="3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66914" name="图片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0100" y="0"/>
            <a:ext cx="18051452" cy="43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6" name="图片 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69039" y="5090160"/>
            <a:ext cx="11568638" cy="225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7" name="图片 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0084" y="8778240"/>
            <a:ext cx="1934082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采用</a:t>
            </a:r>
            <a:r>
              <a:rPr lang="en-US" altLang="zh-CN" dirty="0" smtClean="0">
                <a:latin typeface="+mn-ea"/>
                <a:ea typeface="+mn-ea"/>
              </a:rPr>
              <a:t>EM</a:t>
            </a:r>
            <a:r>
              <a:rPr lang="zh-CN" altLang="en-US" dirty="0" smtClean="0">
                <a:latin typeface="+mn-ea"/>
                <a:ea typeface="+mn-ea"/>
              </a:rPr>
              <a:t>算法求解</a:t>
            </a:r>
            <a:r>
              <a:rPr lang="en-US" altLang="zh-CN" dirty="0" smtClean="0">
                <a:latin typeface="+mn-ea"/>
                <a:ea typeface="+mn-ea"/>
              </a:rPr>
              <a:t>PLSA</a:t>
            </a:r>
          </a:p>
          <a:p>
            <a:pPr lvl="3"/>
            <a:r>
              <a:rPr lang="zh-CN" altLang="en-US" dirty="0" smtClean="0"/>
              <a:t>拉格朗日因子法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最大化</a:t>
            </a:r>
            <a:r>
              <a:rPr lang="en-US" altLang="zh-CN" dirty="0" smtClean="0"/>
              <a:t>H</a:t>
            </a:r>
            <a:endParaRPr lang="en-US" dirty="0" smtClean="0">
              <a:latin typeface="+mn-ea"/>
              <a:ea typeface="+mn-ea"/>
            </a:endParaRPr>
          </a:p>
          <a:p>
            <a:pPr lvl="3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85347" name="图片 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684" y="0"/>
            <a:ext cx="1934082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0" name="图片 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0" y="5261035"/>
            <a:ext cx="14516302" cy="199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1" name="图片 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5678" y="7955280"/>
            <a:ext cx="16958322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采用</a:t>
            </a:r>
            <a:r>
              <a:rPr lang="en-US" altLang="zh-CN" dirty="0" smtClean="0">
                <a:latin typeface="+mn-ea"/>
                <a:ea typeface="+mn-ea"/>
              </a:rPr>
              <a:t>EM</a:t>
            </a:r>
            <a:r>
              <a:rPr lang="zh-CN" altLang="en-US" dirty="0" smtClean="0">
                <a:latin typeface="+mn-ea"/>
                <a:ea typeface="+mn-ea"/>
              </a:rPr>
              <a:t>算法求解</a:t>
            </a:r>
            <a:r>
              <a:rPr lang="en-US" altLang="zh-CN" dirty="0" smtClean="0">
                <a:latin typeface="+mn-ea"/>
                <a:ea typeface="+mn-ea"/>
              </a:rPr>
              <a:t>PLSA</a:t>
            </a:r>
          </a:p>
          <a:p>
            <a:pPr lvl="3"/>
            <a:r>
              <a:rPr lang="zh-CN" altLang="en-US" dirty="0" smtClean="0"/>
              <a:t>解得：</a:t>
            </a:r>
            <a:endParaRPr lang="en-US" altLang="zh-CN" dirty="0" smtClean="0"/>
          </a:p>
          <a:p>
            <a:pPr lvl="3"/>
            <a:endParaRPr lang="en-US" dirty="0" smtClean="0">
              <a:latin typeface="+mn-ea"/>
              <a:ea typeface="+mn-ea"/>
            </a:endParaRPr>
          </a:p>
          <a:p>
            <a:pPr lvl="3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86371" name="图片 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5678" y="0"/>
            <a:ext cx="16958322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4" name="图片 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0959" y="5364480"/>
            <a:ext cx="14298485" cy="490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en-US" altLang="zh-CN" dirty="0" smtClean="0">
                <a:latin typeface="+mn-ea"/>
                <a:ea typeface="+mn-ea"/>
              </a:rPr>
              <a:t>LDA</a:t>
            </a:r>
          </a:p>
          <a:p>
            <a:pPr lvl="3"/>
            <a:r>
              <a:rPr lang="zh-CN" altLang="en-US" dirty="0" smtClean="0"/>
              <a:t>贝叶斯学派认为，参数估计不能用频率统计来代替，于是使用多项分布的共轭分布</a:t>
            </a:r>
            <a:r>
              <a:rPr lang="en-US" dirty="0" err="1" smtClean="0"/>
              <a:t>Dirichlet</a:t>
            </a:r>
            <a:r>
              <a:rPr lang="zh-CN" altLang="en-US" dirty="0" smtClean="0"/>
              <a:t>分布作为参数的先验分布。</a:t>
            </a:r>
            <a:endParaRPr lang="en-US" dirty="0" smtClean="0">
              <a:latin typeface="+mn-ea"/>
              <a:ea typeface="+mn-ea"/>
            </a:endParaRPr>
          </a:p>
          <a:p>
            <a:pPr lvl="3"/>
            <a:r>
              <a:rPr lang="zh-CN" altLang="en-US" dirty="0" smtClean="0">
                <a:latin typeface="+mn-ea"/>
                <a:ea typeface="+mn-ea"/>
              </a:rPr>
              <a:t>联合概率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88418" name="图片 1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25600" y="0"/>
            <a:ext cx="7223760" cy="573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4937760" y="9235440"/>
          <a:ext cx="18157650" cy="1859280"/>
        </p:xfrm>
        <a:graphic>
          <a:graphicData uri="http://schemas.openxmlformats.org/presentationml/2006/ole">
            <p:oleObj spid="_x0000_s188422" name="Equation" r:id="rId5" imgW="4368800" imgH="4445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en-US" altLang="zh-CN" dirty="0" smtClean="0">
                <a:latin typeface="+mn-ea"/>
                <a:ea typeface="+mn-ea"/>
              </a:rPr>
              <a:t>LDA</a:t>
            </a:r>
          </a:p>
          <a:p>
            <a:pPr lvl="3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88418" name="图片 1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25600" y="0"/>
            <a:ext cx="7223760" cy="573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3539" name="Object 3"/>
          <p:cNvGraphicFramePr>
            <a:graphicFrameLocks noChangeAspect="1"/>
          </p:cNvGraphicFramePr>
          <p:nvPr/>
        </p:nvGraphicFramePr>
        <p:xfrm>
          <a:off x="5212080" y="5608320"/>
          <a:ext cx="3596640" cy="927259"/>
        </p:xfrm>
        <a:graphic>
          <a:graphicData uri="http://schemas.openxmlformats.org/presentationml/2006/ole">
            <p:oleObj spid="_x0000_s193554" name="Equation" r:id="rId5" imgW="710891" imgH="203112" progId="Equation.DSMT4">
              <p:embed/>
            </p:oleObj>
          </a:graphicData>
        </a:graphic>
      </p:graphicFrame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5212079" y="6766560"/>
          <a:ext cx="6045201" cy="1219200"/>
        </p:xfrm>
        <a:graphic>
          <a:graphicData uri="http://schemas.openxmlformats.org/presentationml/2006/ole">
            <p:oleObj spid="_x0000_s193555" name="Equation" r:id="rId6" imgW="1130300" imgH="228600" progId="Equation.DSMT4">
              <p:embed/>
            </p:oleObj>
          </a:graphicData>
        </a:graphic>
      </p:graphicFrame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3543" name="Object 7"/>
          <p:cNvGraphicFramePr>
            <a:graphicFrameLocks noChangeAspect="1"/>
          </p:cNvGraphicFramePr>
          <p:nvPr/>
        </p:nvGraphicFramePr>
        <p:xfrm>
          <a:off x="5242559" y="8351520"/>
          <a:ext cx="3718561" cy="975359"/>
        </p:xfrm>
        <a:graphic>
          <a:graphicData uri="http://schemas.openxmlformats.org/presentationml/2006/ole">
            <p:oleObj spid="_x0000_s193556" name="Equation" r:id="rId7" imgW="710891" imgH="203112" progId="Equation.DSMT4">
              <p:embed/>
            </p:oleObj>
          </a:graphicData>
        </a:graphic>
      </p:graphicFrame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5151120" y="9753600"/>
          <a:ext cx="8321040" cy="1371600"/>
        </p:xfrm>
        <a:graphic>
          <a:graphicData uri="http://schemas.openxmlformats.org/presentationml/2006/ole">
            <p:oleObj spid="_x0000_s193557" name="Equation" r:id="rId8" imgW="1612900" imgH="2794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采用</a:t>
            </a:r>
            <a:r>
              <a:rPr lang="en-US" altLang="zh-CN" dirty="0" smtClean="0">
                <a:latin typeface="+mn-ea"/>
                <a:ea typeface="+mn-ea"/>
              </a:rPr>
              <a:t>Gibbs</a:t>
            </a:r>
            <a:r>
              <a:rPr lang="zh-CN" altLang="en-US" dirty="0" smtClean="0">
                <a:latin typeface="+mn-ea"/>
                <a:ea typeface="+mn-ea"/>
              </a:rPr>
              <a:t>采样算法求解</a:t>
            </a:r>
            <a:r>
              <a:rPr lang="en-US" altLang="zh-CN" dirty="0" smtClean="0">
                <a:latin typeface="+mn-ea"/>
                <a:ea typeface="+mn-ea"/>
              </a:rPr>
              <a:t>LDA</a:t>
            </a:r>
          </a:p>
          <a:p>
            <a:pPr lvl="3"/>
            <a:endParaRPr lang="en-US" altLang="zh-CN" dirty="0" smtClean="0"/>
          </a:p>
          <a:p>
            <a:pPr lvl="3"/>
            <a:endParaRPr lang="en-US" dirty="0" smtClean="0">
              <a:latin typeface="+mn-ea"/>
              <a:ea typeface="+mn-ea"/>
            </a:endParaRPr>
          </a:p>
          <a:p>
            <a:pPr lvl="3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6609" name="Object 1"/>
          <p:cNvGraphicFramePr>
            <a:graphicFrameLocks noChangeAspect="1"/>
          </p:cNvGraphicFramePr>
          <p:nvPr/>
        </p:nvGraphicFramePr>
        <p:xfrm>
          <a:off x="2781769" y="274320"/>
          <a:ext cx="21266952" cy="11493537"/>
        </p:xfrm>
        <a:graphic>
          <a:graphicData uri="http://schemas.openxmlformats.org/presentationml/2006/ole">
            <p:oleObj spid="_x0000_s196612" name="Visio" r:id="rId4" imgW="7732479" imgH="4180680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采用</a:t>
            </a:r>
            <a:r>
              <a:rPr lang="en-US" altLang="zh-CN" dirty="0" smtClean="0">
                <a:latin typeface="+mn-ea"/>
                <a:ea typeface="+mn-ea"/>
              </a:rPr>
              <a:t>Gibbs</a:t>
            </a:r>
            <a:r>
              <a:rPr lang="zh-CN" altLang="en-US" dirty="0" smtClean="0">
                <a:latin typeface="+mn-ea"/>
                <a:ea typeface="+mn-ea"/>
              </a:rPr>
              <a:t>采样算法求解</a:t>
            </a:r>
            <a:r>
              <a:rPr lang="en-US" altLang="zh-CN" dirty="0" smtClean="0">
                <a:latin typeface="+mn-ea"/>
                <a:ea typeface="+mn-ea"/>
              </a:rPr>
              <a:t>LDA</a:t>
            </a:r>
          </a:p>
          <a:p>
            <a:pPr lvl="3"/>
            <a:r>
              <a:rPr lang="zh-CN" altLang="en-US" dirty="0" smtClean="0"/>
              <a:t>联合概率</a:t>
            </a:r>
            <a:endParaRPr lang="en-US" altLang="zh-CN" dirty="0" smtClean="0"/>
          </a:p>
          <a:p>
            <a:pPr lvl="3"/>
            <a:r>
              <a:rPr lang="zh-CN" altLang="en-US" dirty="0" smtClean="0">
                <a:latin typeface="+mn-ea"/>
                <a:ea typeface="+mn-ea"/>
              </a:rPr>
              <a:t>隐变量</a:t>
            </a:r>
            <a:r>
              <a:rPr lang="en-US" altLang="zh-CN" dirty="0" smtClean="0">
                <a:latin typeface="+mn-ea"/>
                <a:ea typeface="+mn-ea"/>
              </a:rPr>
              <a:t>z</a:t>
            </a:r>
            <a:r>
              <a:rPr lang="zh-CN" altLang="en-US" dirty="0" smtClean="0">
                <a:latin typeface="+mn-ea"/>
                <a:ea typeface="+mn-ea"/>
              </a:rPr>
              <a:t>的概率</a:t>
            </a:r>
            <a:endParaRPr lang="en-US" dirty="0" smtClean="0">
              <a:latin typeface="+mn-ea"/>
              <a:ea typeface="+mn-ea"/>
            </a:endParaRPr>
          </a:p>
          <a:p>
            <a:pPr lvl="3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8686800" y="5547360"/>
          <a:ext cx="12712700" cy="1173480"/>
        </p:xfrm>
        <a:graphic>
          <a:graphicData uri="http://schemas.openxmlformats.org/presentationml/2006/ole">
            <p:oleObj spid="_x0000_s197642" name="Equation" r:id="rId4" imgW="2476500" imgH="228600" progId="Equation.DSMT4">
              <p:embed/>
            </p:oleObj>
          </a:graphicData>
        </a:graphic>
      </p:graphicFrame>
      <p:graphicFrame>
        <p:nvGraphicFramePr>
          <p:cNvPr id="197637" name="Object 5"/>
          <p:cNvGraphicFramePr>
            <a:graphicFrameLocks noChangeAspect="1"/>
          </p:cNvGraphicFramePr>
          <p:nvPr/>
        </p:nvGraphicFramePr>
        <p:xfrm>
          <a:off x="6226175" y="0"/>
          <a:ext cx="18157825" cy="1858963"/>
        </p:xfrm>
        <a:graphic>
          <a:graphicData uri="http://schemas.openxmlformats.org/presentationml/2006/ole">
            <p:oleObj spid="_x0000_s197643" name="Equation" r:id="rId5" imgW="4368800" imgH="444500" progId="Equation.DSMT4">
              <p:embed/>
            </p:oleObj>
          </a:graphicData>
        </a:graphic>
      </p:graphicFrame>
      <p:pic>
        <p:nvPicPr>
          <p:cNvPr id="197638" name="图片 1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8473440"/>
            <a:ext cx="17555821" cy="307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采用</a:t>
            </a:r>
            <a:r>
              <a:rPr lang="en-US" altLang="zh-CN" dirty="0" smtClean="0">
                <a:latin typeface="+mn-ea"/>
                <a:ea typeface="+mn-ea"/>
              </a:rPr>
              <a:t>Gibbs</a:t>
            </a:r>
            <a:r>
              <a:rPr lang="zh-CN" altLang="en-US" dirty="0" smtClean="0">
                <a:latin typeface="+mn-ea"/>
                <a:ea typeface="+mn-ea"/>
              </a:rPr>
              <a:t>采样算法求解</a:t>
            </a:r>
            <a:r>
              <a:rPr lang="en-US" altLang="zh-CN" dirty="0" smtClean="0">
                <a:latin typeface="+mn-ea"/>
                <a:ea typeface="+mn-ea"/>
              </a:rPr>
              <a:t>LDA</a:t>
            </a:r>
          </a:p>
          <a:p>
            <a:pPr lvl="3"/>
            <a:r>
              <a:rPr lang="zh-CN" altLang="en-US" dirty="0" smtClean="0"/>
              <a:t>第一项</a:t>
            </a:r>
            <a:endParaRPr lang="en-US" altLang="zh-CN" dirty="0" smtClean="0"/>
          </a:p>
          <a:p>
            <a:pPr lvl="3"/>
            <a:endParaRPr lang="en-US" altLang="zh-CN" dirty="0" smtClean="0"/>
          </a:p>
          <a:p>
            <a:pPr lvl="3"/>
            <a:endParaRPr lang="en-US" altLang="zh-CN" dirty="0" smtClean="0"/>
          </a:p>
          <a:p>
            <a:pPr lvl="4"/>
            <a:r>
              <a:rPr lang="zh-CN" altLang="en-US" dirty="0" smtClean="0"/>
              <a:t>其中</a:t>
            </a:r>
            <a:endParaRPr lang="en-US" altLang="zh-CN" dirty="0" smtClean="0"/>
          </a:p>
          <a:p>
            <a:pPr lvl="3"/>
            <a:endParaRPr lang="en-US" dirty="0" smtClean="0">
              <a:latin typeface="+mn-ea"/>
              <a:ea typeface="+mn-ea"/>
            </a:endParaRPr>
          </a:p>
          <a:p>
            <a:pPr lvl="3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97638" name="图片 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8179" y="0"/>
            <a:ext cx="17555821" cy="307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4" name="图片 1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4319" y="5455920"/>
            <a:ext cx="11932745" cy="399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图片 1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7760" y="9326880"/>
            <a:ext cx="12754328" cy="25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6" name="图片 16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77587" y="4693920"/>
            <a:ext cx="82064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采用</a:t>
            </a:r>
            <a:r>
              <a:rPr lang="en-US" altLang="zh-CN" dirty="0" smtClean="0">
                <a:latin typeface="+mn-ea"/>
                <a:ea typeface="+mn-ea"/>
              </a:rPr>
              <a:t>Gibbs</a:t>
            </a:r>
            <a:r>
              <a:rPr lang="zh-CN" altLang="en-US" dirty="0" smtClean="0">
                <a:latin typeface="+mn-ea"/>
                <a:ea typeface="+mn-ea"/>
              </a:rPr>
              <a:t>采样算法求解</a:t>
            </a:r>
            <a:r>
              <a:rPr lang="en-US" altLang="zh-CN" dirty="0" smtClean="0">
                <a:latin typeface="+mn-ea"/>
                <a:ea typeface="+mn-ea"/>
              </a:rPr>
              <a:t>LDA</a:t>
            </a:r>
          </a:p>
          <a:p>
            <a:pPr lvl="3"/>
            <a:r>
              <a:rPr lang="zh-CN" altLang="en-US" dirty="0" smtClean="0"/>
              <a:t>第二项</a:t>
            </a:r>
            <a:endParaRPr lang="en-US" altLang="zh-CN" dirty="0" smtClean="0"/>
          </a:p>
          <a:p>
            <a:pPr lvl="3"/>
            <a:endParaRPr lang="en-US" altLang="zh-CN" dirty="0" smtClean="0"/>
          </a:p>
          <a:p>
            <a:pPr lvl="3"/>
            <a:endParaRPr lang="en-US" altLang="zh-CN" dirty="0" smtClean="0"/>
          </a:p>
          <a:p>
            <a:pPr lvl="3"/>
            <a:r>
              <a:rPr lang="zh-CN" altLang="en-US" dirty="0" smtClean="0"/>
              <a:t>狄利克雷分布的期望</a:t>
            </a:r>
            <a:endParaRPr lang="en-US" altLang="zh-CN" dirty="0" smtClean="0"/>
          </a:p>
          <a:p>
            <a:pPr lvl="4"/>
            <a:endParaRPr lang="en-US" altLang="zh-CN" dirty="0" smtClean="0"/>
          </a:p>
          <a:p>
            <a:pPr lvl="3"/>
            <a:endParaRPr lang="en-US" dirty="0" smtClean="0">
              <a:latin typeface="+mn-ea"/>
              <a:ea typeface="+mn-ea"/>
            </a:endParaRPr>
          </a:p>
          <a:p>
            <a:pPr lvl="3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97638" name="图片 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8179" y="0"/>
            <a:ext cx="17555821" cy="307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6" name="图片 1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0480" y="5090160"/>
            <a:ext cx="1396390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7" name="图片 1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93440" y="9357360"/>
            <a:ext cx="7010400" cy="207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采用</a:t>
            </a:r>
            <a:r>
              <a:rPr lang="en-US" altLang="zh-CN" dirty="0" smtClean="0">
                <a:latin typeface="+mn-ea"/>
                <a:ea typeface="+mn-ea"/>
              </a:rPr>
              <a:t>Gibbs</a:t>
            </a:r>
            <a:r>
              <a:rPr lang="zh-CN" altLang="en-US" dirty="0" smtClean="0">
                <a:latin typeface="+mn-ea"/>
                <a:ea typeface="+mn-ea"/>
              </a:rPr>
              <a:t>采样算法求解</a:t>
            </a:r>
            <a:r>
              <a:rPr lang="en-US" altLang="zh-CN" dirty="0" smtClean="0">
                <a:latin typeface="+mn-ea"/>
                <a:ea typeface="+mn-ea"/>
              </a:rPr>
              <a:t>LDA</a:t>
            </a:r>
          </a:p>
          <a:p>
            <a:pPr lvl="3"/>
            <a:r>
              <a:rPr lang="zh-CN" altLang="en-US" dirty="0" smtClean="0"/>
              <a:t>第一项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似然概率，体现了主题</a:t>
            </a:r>
            <a:r>
              <a:rPr lang="en-US" dirty="0" smtClean="0"/>
              <a:t>j</a:t>
            </a:r>
            <a:r>
              <a:rPr lang="zh-CN" altLang="en-US" dirty="0" smtClean="0"/>
              <a:t>中词汇</a:t>
            </a:r>
            <a:r>
              <a:rPr lang="en-US" dirty="0" smtClean="0"/>
              <a:t>w</a:t>
            </a:r>
            <a:r>
              <a:rPr lang="zh-CN" altLang="en-US" dirty="0" smtClean="0"/>
              <a:t>的权重比例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第二项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先验概率，体现了文档中词汇被记为主题</a:t>
            </a:r>
            <a:r>
              <a:rPr lang="en-US" dirty="0" smtClean="0"/>
              <a:t>j</a:t>
            </a:r>
            <a:r>
              <a:rPr lang="zh-CN" altLang="en-US" dirty="0" smtClean="0"/>
              <a:t>的权重比例</a:t>
            </a:r>
            <a:endParaRPr lang="en-US" altLang="zh-CN" dirty="0" smtClean="0"/>
          </a:p>
          <a:p>
            <a:pPr lvl="3"/>
            <a:endParaRPr lang="en-US" dirty="0" smtClean="0">
              <a:latin typeface="+mn-ea"/>
              <a:ea typeface="+mn-ea"/>
            </a:endParaRPr>
          </a:p>
          <a:p>
            <a:pPr lvl="3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97638" name="图片 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8179" y="0"/>
            <a:ext cx="17555821" cy="307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7" name="图片 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93440" y="7741920"/>
            <a:ext cx="7010400" cy="207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77587" y="4693920"/>
            <a:ext cx="82064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5"/>
            <a:ext cx="20151724" cy="981211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微博垃圾账号检测</a:t>
            </a:r>
            <a:endParaRPr dirty="0"/>
          </a:p>
          <a:p>
            <a:pPr lvl="1"/>
            <a:r>
              <a:rPr lang="zh-CN" altLang="en-US" dirty="0" smtClean="0"/>
              <a:t>特征抽取</a:t>
            </a:r>
            <a:endParaRPr lang="zh-CN" altLang="en-US" dirty="0"/>
          </a:p>
          <a:p>
            <a:pPr lvl="2"/>
            <a:r>
              <a:rPr lang="zh-CN" altLang="en-US" dirty="0" smtClean="0"/>
              <a:t>转发率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评论率</a:t>
            </a:r>
            <a:endParaRPr lang="en-US" altLang="zh-CN" dirty="0" smtClean="0"/>
          </a:p>
          <a:p>
            <a:pPr lvl="2"/>
            <a:r>
              <a:rPr lang="zh-CN" altLang="en-US" dirty="0"/>
              <a:t>点赞</a:t>
            </a:r>
            <a:r>
              <a:rPr lang="zh-CN" altLang="en-US" dirty="0" smtClean="0"/>
              <a:t>率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朴素贝叶斯分类器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0781447"/>
              </p:ext>
            </p:extLst>
          </p:nvPr>
        </p:nvGraphicFramePr>
        <p:xfrm>
          <a:off x="9029699" y="3445326"/>
          <a:ext cx="13665201" cy="49569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85603"/>
                <a:gridCol w="7493995"/>
                <a:gridCol w="3085603"/>
              </a:tblGrid>
              <a:tr h="708142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特征名称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特征描述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特征类型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708142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纯文本长度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微博文本的长度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数值类型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708142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图片数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微博包含的图片数量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数值类型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708142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“@”</a:t>
                      </a:r>
                      <a:r>
                        <a:rPr lang="zh-CN" sz="3200" kern="100">
                          <a:effectLst/>
                        </a:rPr>
                        <a:t>数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微博使用</a:t>
                      </a:r>
                      <a:r>
                        <a:rPr lang="en-US" sz="3200" kern="100">
                          <a:effectLst/>
                        </a:rPr>
                        <a:t>“@”</a:t>
                      </a:r>
                      <a:r>
                        <a:rPr lang="zh-CN" sz="3200" kern="100">
                          <a:effectLst/>
                        </a:rPr>
                        <a:t>的次数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数值类型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708142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话题数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微博包含的话题数量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数值类型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708142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链接数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微博包含的链接数量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数值类型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708142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表情数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</a:rPr>
                        <a:t>微博包含的表情数量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</a:rPr>
                        <a:t>数值类型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1910232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采用</a:t>
            </a:r>
            <a:r>
              <a:rPr lang="en-US" altLang="zh-CN" dirty="0" smtClean="0">
                <a:latin typeface="+mn-ea"/>
                <a:ea typeface="+mn-ea"/>
              </a:rPr>
              <a:t>Gibbs</a:t>
            </a:r>
            <a:r>
              <a:rPr lang="zh-CN" altLang="en-US" dirty="0" smtClean="0">
                <a:latin typeface="+mn-ea"/>
                <a:ea typeface="+mn-ea"/>
              </a:rPr>
              <a:t>采样算法求解</a:t>
            </a:r>
            <a:r>
              <a:rPr lang="en-US" altLang="zh-CN" dirty="0" smtClean="0">
                <a:latin typeface="+mn-ea"/>
                <a:ea typeface="+mn-ea"/>
              </a:rPr>
              <a:t>LDA</a:t>
            </a:r>
          </a:p>
          <a:p>
            <a:pPr lvl="3"/>
            <a:r>
              <a:rPr lang="zh-CN" altLang="en-US" dirty="0" smtClean="0"/>
              <a:t>文档</a:t>
            </a:r>
            <a:r>
              <a:rPr lang="en-US" altLang="zh-CN" dirty="0" smtClean="0"/>
              <a:t>d</a:t>
            </a:r>
            <a:r>
              <a:rPr lang="zh-CN" altLang="en-US" dirty="0" smtClean="0"/>
              <a:t>属于主题</a:t>
            </a:r>
            <a:r>
              <a:rPr lang="en-US" altLang="zh-CN" dirty="0" smtClean="0"/>
              <a:t>j</a:t>
            </a:r>
            <a:r>
              <a:rPr lang="zh-CN" altLang="en-US" dirty="0" smtClean="0"/>
              <a:t>的单词数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文档</a:t>
            </a:r>
            <a:r>
              <a:rPr lang="en-US" altLang="zh-CN" dirty="0" smtClean="0"/>
              <a:t>d</a:t>
            </a:r>
            <a:r>
              <a:rPr lang="zh-CN" altLang="en-US" dirty="0" smtClean="0"/>
              <a:t>中的单词总数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词</a:t>
            </a:r>
            <a:r>
              <a:rPr lang="en-US" altLang="zh-CN" dirty="0" err="1" smtClean="0"/>
              <a:t>wi</a:t>
            </a:r>
            <a:r>
              <a:rPr lang="zh-CN" altLang="en-US" dirty="0" smtClean="0"/>
              <a:t>属于主题</a:t>
            </a:r>
            <a:r>
              <a:rPr lang="en-US" altLang="zh-CN" dirty="0" smtClean="0"/>
              <a:t>j</a:t>
            </a:r>
            <a:r>
              <a:rPr lang="zh-CN" altLang="en-US" dirty="0" smtClean="0"/>
              <a:t>的次数</a:t>
            </a:r>
            <a:endParaRPr lang="en-US" altLang="zh-CN" dirty="0" smtClean="0"/>
          </a:p>
          <a:p>
            <a:pPr lvl="3"/>
            <a:r>
              <a:rPr lang="zh-CN" altLang="en-US" dirty="0" smtClean="0">
                <a:latin typeface="+mn-ea"/>
                <a:ea typeface="+mn-ea"/>
              </a:rPr>
              <a:t>属于主题</a:t>
            </a:r>
            <a:r>
              <a:rPr lang="en-US" altLang="zh-CN" dirty="0" smtClean="0">
                <a:latin typeface="+mn-ea"/>
                <a:ea typeface="+mn-ea"/>
              </a:rPr>
              <a:t>j</a:t>
            </a:r>
            <a:r>
              <a:rPr lang="zh-CN" altLang="en-US" dirty="0" smtClean="0">
                <a:latin typeface="+mn-ea"/>
                <a:ea typeface="+mn-ea"/>
              </a:rPr>
              <a:t>的单词总数</a:t>
            </a:r>
            <a:endParaRPr lang="en-US" dirty="0" smtClean="0">
              <a:latin typeface="+mn-ea"/>
              <a:ea typeface="+mn-ea"/>
            </a:endParaRPr>
          </a:p>
          <a:p>
            <a:pPr lvl="3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97638" name="图片 1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8179" y="0"/>
            <a:ext cx="17555821" cy="307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0" name="图片 16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14666" y="3200400"/>
            <a:ext cx="11169334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1731" name="Object 3"/>
          <p:cNvGraphicFramePr>
            <a:graphicFrameLocks noChangeAspect="1"/>
          </p:cNvGraphicFramePr>
          <p:nvPr/>
        </p:nvGraphicFramePr>
        <p:xfrm>
          <a:off x="12954000" y="5029200"/>
          <a:ext cx="1706880" cy="1589164"/>
        </p:xfrm>
        <a:graphic>
          <a:graphicData uri="http://schemas.openxmlformats.org/presentationml/2006/ole">
            <p:oleObj spid="_x0000_s201744" name="Equation" r:id="rId6" imgW="279279" imgH="253890" progId="Equation.DSMT4">
              <p:embed/>
            </p:oleObj>
          </a:graphicData>
        </a:graphic>
      </p:graphicFrame>
      <p:graphicFrame>
        <p:nvGraphicFramePr>
          <p:cNvPr id="201733" name="Object 5"/>
          <p:cNvGraphicFramePr>
            <a:graphicFrameLocks noChangeAspect="1"/>
          </p:cNvGraphicFramePr>
          <p:nvPr/>
        </p:nvGraphicFramePr>
        <p:xfrm>
          <a:off x="13003848" y="6494463"/>
          <a:ext cx="1550987" cy="1589087"/>
        </p:xfrm>
        <a:graphic>
          <a:graphicData uri="http://schemas.openxmlformats.org/presentationml/2006/ole">
            <p:oleObj spid="_x0000_s201745" name="Equation" r:id="rId7" imgW="253780" imgH="253780" progId="Equation.DSMT4">
              <p:embed/>
            </p:oleObj>
          </a:graphicData>
        </a:graphic>
      </p:graphicFrame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11912600" y="8018463"/>
          <a:ext cx="1784350" cy="1589087"/>
        </p:xfrm>
        <a:graphic>
          <a:graphicData uri="http://schemas.openxmlformats.org/presentationml/2006/ole">
            <p:oleObj spid="_x0000_s201746" name="Equation" r:id="rId8" imgW="291973" imgH="253890" progId="Equation.DSMT4">
              <p:embed/>
            </p:oleObj>
          </a:graphicData>
        </a:graphic>
      </p:graphicFrame>
      <p:graphicFrame>
        <p:nvGraphicFramePr>
          <p:cNvPr id="201735" name="Object 7"/>
          <p:cNvGraphicFramePr>
            <a:graphicFrameLocks noChangeAspect="1"/>
          </p:cNvGraphicFramePr>
          <p:nvPr/>
        </p:nvGraphicFramePr>
        <p:xfrm>
          <a:off x="11922125" y="9575800"/>
          <a:ext cx="1706563" cy="1589088"/>
        </p:xfrm>
        <a:graphic>
          <a:graphicData uri="http://schemas.openxmlformats.org/presentationml/2006/ole">
            <p:oleObj spid="_x0000_s201747" name="Equation" r:id="rId9" imgW="279279" imgH="25389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采用</a:t>
            </a:r>
            <a:r>
              <a:rPr lang="en-US" altLang="zh-CN" dirty="0" smtClean="0">
                <a:latin typeface="+mn-ea"/>
                <a:ea typeface="+mn-ea"/>
              </a:rPr>
              <a:t>Gibbs</a:t>
            </a:r>
            <a:r>
              <a:rPr lang="zh-CN" altLang="en-US" dirty="0" smtClean="0">
                <a:latin typeface="+mn-ea"/>
                <a:ea typeface="+mn-ea"/>
              </a:rPr>
              <a:t>采样算法求解</a:t>
            </a:r>
            <a:r>
              <a:rPr lang="en-US" altLang="zh-CN" dirty="0" smtClean="0">
                <a:latin typeface="+mn-ea"/>
                <a:ea typeface="+mn-ea"/>
              </a:rPr>
              <a:t>LDA</a:t>
            </a:r>
          </a:p>
          <a:p>
            <a:pPr lvl="3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97638" name="图片 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8179" y="0"/>
            <a:ext cx="17555821" cy="307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0" name="图片 1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14666" y="3200400"/>
            <a:ext cx="11169334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采用</a:t>
            </a:r>
            <a:r>
              <a:rPr lang="en-US" altLang="zh-CN" dirty="0" smtClean="0">
                <a:latin typeface="+mn-ea"/>
                <a:ea typeface="+mn-ea"/>
              </a:rPr>
              <a:t>Gibbs</a:t>
            </a:r>
            <a:r>
              <a:rPr lang="zh-CN" altLang="en-US" dirty="0" smtClean="0">
                <a:latin typeface="+mn-ea"/>
                <a:ea typeface="+mn-ea"/>
              </a:rPr>
              <a:t>采样算法求解</a:t>
            </a:r>
            <a:r>
              <a:rPr lang="en-US" altLang="zh-CN" dirty="0" smtClean="0">
                <a:latin typeface="+mn-ea"/>
                <a:ea typeface="+mn-ea"/>
              </a:rPr>
              <a:t>LDA</a:t>
            </a:r>
          </a:p>
          <a:p>
            <a:pPr lvl="3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97638" name="图片 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8179" y="0"/>
            <a:ext cx="17555821" cy="307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0" name="图片 1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14666" y="3200400"/>
            <a:ext cx="11169334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8902" name="图片 25" descr="http://static.zybuluo.com/pastqing/r2kk8wuz3kbkr9jomau0g10r/lda-train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2591" y="5425440"/>
            <a:ext cx="21832639" cy="637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主题模型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采用</a:t>
            </a:r>
            <a:r>
              <a:rPr lang="en-US" altLang="zh-CN" dirty="0" smtClean="0">
                <a:latin typeface="+mn-ea"/>
                <a:ea typeface="+mn-ea"/>
              </a:rPr>
              <a:t>Gibbs</a:t>
            </a:r>
            <a:r>
              <a:rPr lang="zh-CN" altLang="en-US" dirty="0" smtClean="0">
                <a:latin typeface="+mn-ea"/>
                <a:ea typeface="+mn-ea"/>
              </a:rPr>
              <a:t>采样算法求解</a:t>
            </a:r>
            <a:r>
              <a:rPr lang="en-US" altLang="zh-CN" dirty="0" smtClean="0">
                <a:latin typeface="+mn-ea"/>
                <a:ea typeface="+mn-ea"/>
              </a:rPr>
              <a:t>LDA</a:t>
            </a:r>
          </a:p>
          <a:p>
            <a:pPr lvl="3"/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97638" name="图片 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8179" y="0"/>
            <a:ext cx="17555821" cy="307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0" name="图片 1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14666" y="3200400"/>
            <a:ext cx="11169334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9922" name="图片 26" descr="http://static.zybuluo.com/pastqing/rvw6uujd1hy6yq1yrwo5wbkk/lda-inferen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0240" y="5390446"/>
            <a:ext cx="22067520" cy="64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8364991" y="3030991"/>
            <a:ext cx="7654019" cy="7654019"/>
          </a:xfrm>
          <a:prstGeom prst="ellipse">
            <a:avLst/>
          </a:prstGeom>
          <a:solidFill>
            <a:srgbClr val="DCDEE0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8800257" y="3466257"/>
            <a:ext cx="6783486" cy="6783486"/>
          </a:xfrm>
          <a:prstGeom prst="ellipse">
            <a:avLst/>
          </a:prstGeom>
          <a:solidFill>
            <a:srgbClr val="F6C81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olidFill>
                <a:srgbClr val="F6C813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9185915" y="7002374"/>
            <a:ext cx="602729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 lang="zh-CN" altLang="en-US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隐马尔科夫模型</a:t>
            </a:r>
            <a:endParaRPr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1907542" y="4531873"/>
            <a:ext cx="61234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lang="en-US" altLang="zh-CN" dirty="0" smtClean="0"/>
              <a:t>e</a:t>
            </a:r>
            <a:endParaRPr dirty="0"/>
          </a:p>
        </p:txBody>
      </p:sp>
      <p:sp>
        <p:nvSpPr>
          <p:cNvPr id="145" name="Shape 145"/>
          <p:cNvSpPr/>
          <p:nvPr/>
        </p:nvSpPr>
        <p:spPr>
          <a:xfrm>
            <a:off x="11620500" y="4588240"/>
            <a:ext cx="1143000" cy="1143003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542933" y="6511925"/>
            <a:ext cx="5298135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1887706" y="6207633"/>
            <a:ext cx="608587" cy="608587"/>
          </a:xfrm>
          <a:prstGeom prst="ellipse">
            <a:avLst/>
          </a:prstGeom>
          <a:solidFill>
            <a:srgbClr val="F5C9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2136818" y="6456743"/>
            <a:ext cx="110365" cy="1103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61042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隐马尔科夫模型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中文分词</a:t>
            </a:r>
            <a:endParaRPr lang="en-US" altLang="zh-CN" dirty="0" smtClean="0"/>
          </a:p>
          <a:p>
            <a:pPr lvl="2"/>
            <a:r>
              <a:rPr lang="zh-CN" altLang="en-US" dirty="0" smtClean="0">
                <a:latin typeface="+mn-ea"/>
                <a:ea typeface="+mn-ea"/>
              </a:rPr>
              <a:t>应用分析</a:t>
            </a:r>
            <a:endParaRPr lang="en-US" altLang="zh-CN" dirty="0" smtClean="0">
              <a:latin typeface="+mn-ea"/>
              <a:ea typeface="+mn-ea"/>
            </a:endParaRPr>
          </a:p>
          <a:p>
            <a:r>
              <a:rPr lang="en-US" sz="5400" dirty="0" smtClean="0"/>
              <a:t>“</a:t>
            </a:r>
            <a:r>
              <a:rPr lang="zh-CN" altLang="en-US" sz="5400" dirty="0" smtClean="0"/>
              <a:t>下雨天留人天留人不留</a:t>
            </a:r>
            <a:r>
              <a:rPr lang="en-US" sz="5400" dirty="0" smtClean="0"/>
              <a:t>”</a:t>
            </a:r>
            <a:r>
              <a:rPr lang="zh-CN" altLang="en-US" sz="5400" dirty="0" smtClean="0"/>
              <a:t>，对此二义性的理解：</a:t>
            </a:r>
          </a:p>
          <a:p>
            <a:r>
              <a:rPr lang="zh-CN" altLang="en-US" sz="5400" dirty="0" smtClean="0"/>
              <a:t>（</a:t>
            </a:r>
            <a:r>
              <a:rPr lang="en-US" sz="5400" dirty="0" smtClean="0"/>
              <a:t>1</a:t>
            </a:r>
            <a:r>
              <a:rPr lang="zh-CN" altLang="en-US" sz="5400" dirty="0" smtClean="0"/>
              <a:t>）</a:t>
            </a:r>
            <a:r>
              <a:rPr lang="en-US" sz="5400" dirty="0" smtClean="0"/>
              <a:t>“</a:t>
            </a:r>
            <a:r>
              <a:rPr lang="zh-CN" altLang="en-US" sz="5400" dirty="0" smtClean="0"/>
              <a:t>下雨天留人，天留人不留</a:t>
            </a:r>
            <a:r>
              <a:rPr lang="en-US" sz="5400" dirty="0" smtClean="0"/>
              <a:t>”</a:t>
            </a:r>
            <a:endParaRPr lang="zh-CN" altLang="en-US" sz="5400" dirty="0" smtClean="0"/>
          </a:p>
          <a:p>
            <a:r>
              <a:rPr lang="zh-CN" altLang="en-US" sz="5400" dirty="0" smtClean="0"/>
              <a:t>（</a:t>
            </a:r>
            <a:r>
              <a:rPr lang="en-US" sz="5400" dirty="0" smtClean="0"/>
              <a:t>2</a:t>
            </a:r>
            <a:r>
              <a:rPr lang="zh-CN" altLang="en-US" sz="5400" dirty="0" smtClean="0"/>
              <a:t>）</a:t>
            </a:r>
            <a:r>
              <a:rPr lang="en-US" sz="5400" dirty="0" smtClean="0"/>
              <a:t>“</a:t>
            </a:r>
            <a:r>
              <a:rPr lang="zh-CN" altLang="en-US" sz="5400" dirty="0" smtClean="0"/>
              <a:t>下雨天，留人天，留人不，留</a:t>
            </a:r>
            <a:r>
              <a:rPr lang="en-US" sz="5400" dirty="0" smtClean="0"/>
              <a:t>”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隐马尔科夫模型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隐马尔科夫模型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一篇文章是一个字序列，一个字过渡到下一个字，假设它们之间有什么关系的话，采用一阶马尔科夫链来模拟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我们并不关心每个字的语义，真正关心的是每个字背后所处的状态，其实是这些隐状态构成了一阶马尔科夫链</a:t>
            </a:r>
            <a:endParaRPr lang="en-US" altLang="zh-CN" dirty="0" smtClean="0">
              <a:latin typeface="+mn-ea"/>
              <a:ea typeface="+mn-ea"/>
            </a:endParaRPr>
          </a:p>
          <a:p>
            <a:pPr lvl="2"/>
            <a:endParaRPr lang="en-US" altLang="zh-CN" dirty="0" smtClean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隐马尔科夫模型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118166" y="6173377"/>
            <a:ext cx="32314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1969" name="Object 1"/>
          <p:cNvGraphicFramePr>
            <a:graphicFrameLocks noChangeAspect="1"/>
          </p:cNvGraphicFramePr>
          <p:nvPr/>
        </p:nvGraphicFramePr>
        <p:xfrm>
          <a:off x="10662684" y="121920"/>
          <a:ext cx="13694735" cy="3413760"/>
        </p:xfrm>
        <a:graphic>
          <a:graphicData uri="http://schemas.openxmlformats.org/presentationml/2006/ole">
            <p:oleObj spid="_x0000_s211971" name="Visio" r:id="rId4" imgW="5207353" imgH="1294650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隐马尔科夫模型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一个词中包含若干个字，每个字可能处于的</a:t>
            </a:r>
            <a:r>
              <a:rPr lang="en-US" dirty="0" smtClean="0"/>
              <a:t>4</a:t>
            </a:r>
            <a:r>
              <a:rPr lang="zh-CN" altLang="en-US" dirty="0" smtClean="0"/>
              <a:t>种状态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必然有一个开始字，记做</a:t>
            </a:r>
            <a:r>
              <a:rPr lang="en-US" dirty="0" smtClean="0"/>
              <a:t>B</a:t>
            </a:r>
            <a:r>
              <a:rPr lang="zh-CN" altLang="en-US" dirty="0" smtClean="0"/>
              <a:t>，表示</a:t>
            </a:r>
            <a:r>
              <a:rPr lang="en-US" dirty="0" smtClean="0"/>
              <a:t>Begin</a:t>
            </a:r>
          </a:p>
          <a:p>
            <a:pPr lvl="3"/>
            <a:r>
              <a:rPr lang="zh-CN" altLang="en-US" dirty="0" smtClean="0"/>
              <a:t>如果一个字是词的结束词，记做</a:t>
            </a:r>
            <a:r>
              <a:rPr lang="en-US" dirty="0" smtClean="0"/>
              <a:t>E</a:t>
            </a:r>
            <a:r>
              <a:rPr lang="zh-CN" altLang="en-US" dirty="0" smtClean="0"/>
              <a:t>，表示</a:t>
            </a:r>
            <a:r>
              <a:rPr lang="en-US" dirty="0" smtClean="0"/>
              <a:t>End</a:t>
            </a:r>
          </a:p>
          <a:p>
            <a:pPr lvl="3"/>
            <a:r>
              <a:rPr lang="zh-CN" altLang="en-US" dirty="0" smtClean="0"/>
              <a:t>如果一次词包含</a:t>
            </a:r>
            <a:r>
              <a:rPr lang="en-US" dirty="0" smtClean="0"/>
              <a:t>3</a:t>
            </a:r>
            <a:r>
              <a:rPr lang="zh-CN" altLang="en-US" dirty="0" smtClean="0"/>
              <a:t>个及以上的字，中间字都记作</a:t>
            </a:r>
            <a:r>
              <a:rPr lang="en-US" dirty="0" smtClean="0"/>
              <a:t>M</a:t>
            </a:r>
            <a:r>
              <a:rPr lang="zh-CN" altLang="en-US" dirty="0" smtClean="0"/>
              <a:t>，表示</a:t>
            </a:r>
            <a:r>
              <a:rPr lang="en-US" dirty="0" smtClean="0"/>
              <a:t>Middle</a:t>
            </a:r>
          </a:p>
          <a:p>
            <a:pPr lvl="3"/>
            <a:r>
              <a:rPr lang="zh-CN" altLang="en-US" dirty="0" smtClean="0"/>
              <a:t>有些词由单字构成，这些字记做</a:t>
            </a:r>
            <a:r>
              <a:rPr lang="en-US" dirty="0" smtClean="0"/>
              <a:t>S</a:t>
            </a:r>
            <a:r>
              <a:rPr lang="zh-CN" altLang="en-US" dirty="0" smtClean="0"/>
              <a:t>，表示</a:t>
            </a:r>
            <a:r>
              <a:rPr lang="en-US" dirty="0" smtClean="0"/>
              <a:t>Single</a:t>
            </a:r>
            <a:endParaRPr lang="en-US" altLang="zh-CN" dirty="0" smtClean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隐马尔科夫模型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1969" name="Object 1"/>
          <p:cNvGraphicFramePr>
            <a:graphicFrameLocks noChangeAspect="1"/>
          </p:cNvGraphicFramePr>
          <p:nvPr/>
        </p:nvGraphicFramePr>
        <p:xfrm>
          <a:off x="10662684" y="121920"/>
          <a:ext cx="13694735" cy="3413760"/>
        </p:xfrm>
        <a:graphic>
          <a:graphicData uri="http://schemas.openxmlformats.org/presentationml/2006/ole">
            <p:oleObj spid="_x0000_s227332" name="Visio" r:id="rId4" imgW="5207353" imgH="1294650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隐马尔科夫模型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隐变量</a:t>
            </a:r>
            <a:r>
              <a:rPr lang="en-US" altLang="zh-CN" dirty="0" smtClean="0"/>
              <a:t>Y</a:t>
            </a:r>
            <a:r>
              <a:rPr lang="zh-CN" altLang="en-US" dirty="0" smtClean="0"/>
              <a:t>是状态变量，表示</a:t>
            </a:r>
            <a:r>
              <a:rPr lang="en-US" altLang="zh-CN" dirty="0" smtClean="0"/>
              <a:t>t</a:t>
            </a:r>
            <a:r>
              <a:rPr lang="zh-CN" altLang="en-US" dirty="0" smtClean="0"/>
              <a:t>时刻系统所处的状态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观测变量</a:t>
            </a:r>
            <a:r>
              <a:rPr lang="en-US" altLang="zh-CN" dirty="0" smtClean="0"/>
              <a:t>X</a:t>
            </a:r>
            <a:r>
              <a:rPr lang="zh-CN" altLang="en-US" dirty="0" smtClean="0"/>
              <a:t>是</a:t>
            </a:r>
            <a:r>
              <a:rPr lang="en-US" altLang="zh-CN" dirty="0" smtClean="0"/>
              <a:t>t</a:t>
            </a:r>
            <a:r>
              <a:rPr lang="zh-CN" altLang="en-US" dirty="0" smtClean="0"/>
              <a:t>时刻所观测到的“字”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联合概率为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隐马尔科夫模型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1969" name="Object 1"/>
          <p:cNvGraphicFramePr>
            <a:graphicFrameLocks noChangeAspect="1"/>
          </p:cNvGraphicFramePr>
          <p:nvPr/>
        </p:nvGraphicFramePr>
        <p:xfrm>
          <a:off x="10662684" y="121920"/>
          <a:ext cx="13694735" cy="3413760"/>
        </p:xfrm>
        <a:graphic>
          <a:graphicData uri="http://schemas.openxmlformats.org/presentationml/2006/ole">
            <p:oleObj spid="_x0000_s228358" name="Visio" r:id="rId4" imgW="5207353" imgH="1294650" progId="Visio.Drawing.11">
              <p:embed/>
            </p:oleObj>
          </a:graphicData>
        </a:graphic>
      </p:graphicFrame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8355" name="Object 3"/>
          <p:cNvGraphicFramePr>
            <a:graphicFrameLocks noChangeAspect="1"/>
          </p:cNvGraphicFramePr>
          <p:nvPr/>
        </p:nvGraphicFramePr>
        <p:xfrm>
          <a:off x="6492240" y="8595360"/>
          <a:ext cx="15328730" cy="1859280"/>
        </p:xfrm>
        <a:graphic>
          <a:graphicData uri="http://schemas.openxmlformats.org/presentationml/2006/ole">
            <p:oleObj spid="_x0000_s228359" name="Equation" r:id="rId5" imgW="3530600" imgH="4318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隐马尔科夫模型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模型参数</a:t>
            </a:r>
            <a:endParaRPr lang="en-US" altLang="zh-CN" dirty="0" smtClean="0"/>
          </a:p>
          <a:p>
            <a:pPr lvl="3"/>
            <a:r>
              <a:rPr lang="zh-CN" altLang="en-US" dirty="0" smtClean="0">
                <a:latin typeface="+mn-ea"/>
                <a:ea typeface="+mn-ea"/>
              </a:rPr>
              <a:t>状态转移概率矩阵</a:t>
            </a:r>
            <a:endParaRPr lang="en-US" altLang="zh-CN" dirty="0" smtClean="0">
              <a:latin typeface="+mn-ea"/>
              <a:ea typeface="+mn-ea"/>
            </a:endParaRPr>
          </a:p>
          <a:p>
            <a:pPr lvl="3"/>
            <a:r>
              <a:rPr lang="zh-CN" altLang="en-US" dirty="0" smtClean="0">
                <a:latin typeface="+mn-ea"/>
                <a:ea typeface="+mn-ea"/>
              </a:rPr>
              <a:t>发射矩阵</a:t>
            </a:r>
            <a:endParaRPr lang="en-US" altLang="zh-CN" dirty="0" smtClean="0">
              <a:latin typeface="+mn-ea"/>
              <a:ea typeface="+mn-ea"/>
            </a:endParaRPr>
          </a:p>
          <a:p>
            <a:pPr lvl="3"/>
            <a:r>
              <a:rPr lang="zh-CN" altLang="en-US" dirty="0" smtClean="0">
                <a:latin typeface="+mn-ea"/>
                <a:ea typeface="+mn-ea"/>
              </a:rPr>
              <a:t>初始状态概率</a:t>
            </a:r>
            <a:endParaRPr lang="en-US" altLang="zh-CN" dirty="0" smtClean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隐马尔科夫模型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1969" name="Object 1"/>
          <p:cNvGraphicFramePr>
            <a:graphicFrameLocks noChangeAspect="1"/>
          </p:cNvGraphicFramePr>
          <p:nvPr/>
        </p:nvGraphicFramePr>
        <p:xfrm>
          <a:off x="10662684" y="121920"/>
          <a:ext cx="13694735" cy="3413760"/>
        </p:xfrm>
        <a:graphic>
          <a:graphicData uri="http://schemas.openxmlformats.org/presentationml/2006/ole">
            <p:oleObj spid="_x0000_s231439" name="Visio" r:id="rId4" imgW="5207353" imgH="1294650" progId="Visio.Drawing.11">
              <p:embed/>
            </p:oleObj>
          </a:graphicData>
        </a:graphic>
      </p:graphicFrame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11826240" y="5547360"/>
          <a:ext cx="3590741" cy="1341120"/>
        </p:xfrm>
        <a:graphic>
          <a:graphicData uri="http://schemas.openxmlformats.org/presentationml/2006/ole">
            <p:oleObj spid="_x0000_s231440" name="Equation" r:id="rId5" imgW="787400" imgH="292100" progId="Equation.DSMT4">
              <p:embed/>
            </p:oleObj>
          </a:graphicData>
        </a:graphic>
      </p:graphicFrame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1429" name="Object 5"/>
          <p:cNvGraphicFramePr>
            <a:graphicFrameLocks noChangeAspect="1"/>
          </p:cNvGraphicFramePr>
          <p:nvPr/>
        </p:nvGraphicFramePr>
        <p:xfrm>
          <a:off x="9601200" y="7101840"/>
          <a:ext cx="3934869" cy="1402080"/>
        </p:xfrm>
        <a:graphic>
          <a:graphicData uri="http://schemas.openxmlformats.org/presentationml/2006/ole">
            <p:oleObj spid="_x0000_s231441" name="Equation" r:id="rId6" imgW="825500" imgH="292100" progId="Equation.DSMT4">
              <p:embed/>
            </p:oleObj>
          </a:graphicData>
        </a:graphic>
      </p:graphicFrame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1431" name="Object 7"/>
          <p:cNvGraphicFramePr>
            <a:graphicFrameLocks noChangeAspect="1"/>
          </p:cNvGraphicFramePr>
          <p:nvPr/>
        </p:nvGraphicFramePr>
        <p:xfrm>
          <a:off x="10942320" y="8808720"/>
          <a:ext cx="5196840" cy="1005840"/>
        </p:xfrm>
        <a:graphic>
          <a:graphicData uri="http://schemas.openxmlformats.org/presentationml/2006/ole">
            <p:oleObj spid="_x0000_s231442" name="Equation" r:id="rId7" imgW="1181100" imgH="228600" progId="Equation.DSMT4">
              <p:embed/>
            </p:oleObj>
          </a:graphicData>
        </a:graphic>
      </p:graphicFrame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1433" name="Object 9"/>
          <p:cNvGraphicFramePr>
            <a:graphicFrameLocks noChangeAspect="1"/>
          </p:cNvGraphicFramePr>
          <p:nvPr/>
        </p:nvGraphicFramePr>
        <p:xfrm>
          <a:off x="7708537" y="4145280"/>
          <a:ext cx="3751943" cy="949287"/>
        </p:xfrm>
        <a:graphic>
          <a:graphicData uri="http://schemas.openxmlformats.org/presentationml/2006/ole">
            <p:oleObj spid="_x0000_s231443" name="Equation" r:id="rId8" imgW="787058" imgH="203112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5"/>
            <a:ext cx="20151724" cy="981211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应用建模</a:t>
            </a:r>
            <a:endParaRPr dirty="0"/>
          </a:p>
          <a:p>
            <a:pPr lvl="1"/>
            <a:r>
              <a:rPr lang="zh-CN" altLang="en-US" dirty="0" smtClean="0"/>
              <a:t>特征服从二项分布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特征服从多项分布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特征服从高斯分布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朴素贝叶斯分类器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33187"/>
            <a:ext cx="5618883" cy="360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09472" y="2717916"/>
            <a:ext cx="2389238" cy="91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57005" y="2595716"/>
            <a:ext cx="8860095" cy="10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79972" y="4188542"/>
            <a:ext cx="3775589" cy="91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86504" y="4129548"/>
            <a:ext cx="8826902" cy="106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5999" y="5692877"/>
            <a:ext cx="9457404" cy="10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09519" y="6784257"/>
            <a:ext cx="9301954" cy="277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68515" y="9822425"/>
            <a:ext cx="4529599" cy="7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329139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隐马尔科夫模型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中文分词的状态转移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隐马尔科夫模型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19401" y="9704392"/>
            <a:ext cx="36886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1969" name="Object 1"/>
          <p:cNvGraphicFramePr>
            <a:graphicFrameLocks noChangeAspect="1"/>
          </p:cNvGraphicFramePr>
          <p:nvPr/>
        </p:nvGraphicFramePr>
        <p:xfrm>
          <a:off x="10662684" y="121920"/>
          <a:ext cx="13694735" cy="3413760"/>
        </p:xfrm>
        <a:graphic>
          <a:graphicData uri="http://schemas.openxmlformats.org/presentationml/2006/ole">
            <p:oleObj spid="_x0000_s233488" name="Visio" r:id="rId4" imgW="5207353" imgH="1294650" progId="Visio.Drawing.11">
              <p:embed/>
            </p:oleObj>
          </a:graphicData>
        </a:graphic>
      </p:graphicFrame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3479" name="Object 7"/>
          <p:cNvGraphicFramePr>
            <a:graphicFrameLocks noChangeAspect="1"/>
          </p:cNvGraphicFramePr>
          <p:nvPr/>
        </p:nvGraphicFramePr>
        <p:xfrm>
          <a:off x="3972560" y="6156960"/>
          <a:ext cx="10180574" cy="4541520"/>
        </p:xfrm>
        <a:graphic>
          <a:graphicData uri="http://schemas.openxmlformats.org/presentationml/2006/ole">
            <p:oleObj spid="_x0000_s233489" name="Visio" r:id="rId5" imgW="5030549" imgH="2264220" progId="Visio.Drawing.11">
              <p:embed/>
            </p:oleObj>
          </a:graphicData>
        </a:graphic>
      </p:graphicFrame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3481" name="Object 9"/>
          <p:cNvGraphicFramePr>
            <a:graphicFrameLocks noChangeAspect="1"/>
          </p:cNvGraphicFramePr>
          <p:nvPr/>
        </p:nvGraphicFramePr>
        <p:xfrm>
          <a:off x="14691360" y="6156960"/>
          <a:ext cx="8229600" cy="4820890"/>
        </p:xfrm>
        <a:graphic>
          <a:graphicData uri="http://schemas.openxmlformats.org/presentationml/2006/ole">
            <p:oleObj spid="_x0000_s233490" name="Equation" r:id="rId6" imgW="1612900" imgH="939800" progId="Equation.DSMT4">
              <p:embed/>
            </p:oleObj>
          </a:graphicData>
        </a:graphic>
      </p:graphicFrame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3483" name="Object 11"/>
          <p:cNvGraphicFramePr>
            <a:graphicFrameLocks noChangeAspect="1"/>
          </p:cNvGraphicFramePr>
          <p:nvPr/>
        </p:nvGraphicFramePr>
        <p:xfrm>
          <a:off x="11433658" y="4175760"/>
          <a:ext cx="10465612" cy="1127760"/>
        </p:xfrm>
        <a:graphic>
          <a:graphicData uri="http://schemas.openxmlformats.org/presentationml/2006/ole">
            <p:oleObj spid="_x0000_s233491" name="Equation" r:id="rId7" imgW="2209800" imgH="2413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隐马尔科夫模型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中文分词的发射矩阵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某状态引起相关现象的概率，假设中文字典有</a:t>
            </a:r>
            <a:r>
              <a:rPr lang="en-US" dirty="0" smtClean="0"/>
              <a:t>3</a:t>
            </a:r>
            <a:r>
              <a:rPr lang="zh-CN" altLang="en-US" dirty="0" smtClean="0"/>
              <a:t>万个字，</a:t>
            </a:r>
            <a:r>
              <a:rPr lang="en-US" dirty="0" smtClean="0"/>
              <a:t>B</a:t>
            </a:r>
            <a:r>
              <a:rPr lang="zh-CN" altLang="en-US" dirty="0" smtClean="0"/>
              <a:t>是</a:t>
            </a:r>
            <a:r>
              <a:rPr lang="en-US" dirty="0" smtClean="0"/>
              <a:t>4*30000</a:t>
            </a:r>
            <a:r>
              <a:rPr lang="zh-CN" altLang="en-US" dirty="0" smtClean="0"/>
              <a:t>维矩阵，即</a:t>
            </a:r>
            <a:r>
              <a:rPr lang="en-US" dirty="0" smtClean="0"/>
              <a:t>N=4</a:t>
            </a:r>
            <a:r>
              <a:rPr lang="zh-CN" altLang="en-US" dirty="0" smtClean="0"/>
              <a:t>，</a:t>
            </a:r>
            <a:r>
              <a:rPr lang="en-US" dirty="0" smtClean="0"/>
              <a:t>M=30000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中文分词的初始状态概率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模型在初始时刻</a:t>
            </a:r>
            <a:r>
              <a:rPr lang="en-US" dirty="0" smtClean="0"/>
              <a:t>4</a:t>
            </a:r>
            <a:r>
              <a:rPr lang="zh-CN" altLang="en-US" dirty="0" smtClean="0"/>
              <a:t>种状态出现的概率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隐马尔科夫模型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1969" name="Object 1"/>
          <p:cNvGraphicFramePr>
            <a:graphicFrameLocks noChangeAspect="1"/>
          </p:cNvGraphicFramePr>
          <p:nvPr/>
        </p:nvGraphicFramePr>
        <p:xfrm>
          <a:off x="10662684" y="121920"/>
          <a:ext cx="13694735" cy="3413760"/>
        </p:xfrm>
        <a:graphic>
          <a:graphicData uri="http://schemas.openxmlformats.org/presentationml/2006/ole">
            <p:oleObj spid="_x0000_s235531" name="Visio" r:id="rId4" imgW="5207353" imgH="1294650" progId="Visio.Drawing.11">
              <p:embed/>
            </p:oleObj>
          </a:graphicData>
        </a:graphic>
      </p:graphicFrame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5525" name="Object 5"/>
          <p:cNvGraphicFramePr>
            <a:graphicFrameLocks noChangeAspect="1"/>
          </p:cNvGraphicFramePr>
          <p:nvPr/>
        </p:nvGraphicFramePr>
        <p:xfrm>
          <a:off x="11338560" y="4145280"/>
          <a:ext cx="10696042" cy="944880"/>
        </p:xfrm>
        <a:graphic>
          <a:graphicData uri="http://schemas.openxmlformats.org/presentationml/2006/ole">
            <p:oleObj spid="_x0000_s235532" name="Equation" r:id="rId5" imgW="2692400" imgH="241300" progId="Equation.DSMT4">
              <p:embed/>
            </p:oleObj>
          </a:graphicData>
        </a:graphic>
      </p:graphicFrame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5527" name="Object 7"/>
          <p:cNvGraphicFramePr>
            <a:graphicFrameLocks noChangeAspect="1"/>
          </p:cNvGraphicFramePr>
          <p:nvPr/>
        </p:nvGraphicFramePr>
        <p:xfrm>
          <a:off x="12588240" y="7985760"/>
          <a:ext cx="7178040" cy="1097280"/>
        </p:xfrm>
        <a:graphic>
          <a:graphicData uri="http://schemas.openxmlformats.org/presentationml/2006/ole">
            <p:oleObj spid="_x0000_s235533" name="Equation" r:id="rId6" imgW="149860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隐马尔科夫模型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应用建模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中文分词的发射矩阵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某状态引起相关现象的概率，假设中文字典有</a:t>
            </a:r>
            <a:r>
              <a:rPr lang="en-US" dirty="0" smtClean="0"/>
              <a:t>3</a:t>
            </a:r>
            <a:r>
              <a:rPr lang="zh-CN" altLang="en-US" dirty="0" smtClean="0"/>
              <a:t>万个字，</a:t>
            </a:r>
            <a:r>
              <a:rPr lang="en-US" dirty="0" smtClean="0"/>
              <a:t>B</a:t>
            </a:r>
            <a:r>
              <a:rPr lang="zh-CN" altLang="en-US" dirty="0" smtClean="0"/>
              <a:t>是</a:t>
            </a:r>
            <a:r>
              <a:rPr lang="en-US" dirty="0" smtClean="0"/>
              <a:t>4*30000</a:t>
            </a:r>
            <a:r>
              <a:rPr lang="zh-CN" altLang="en-US" dirty="0" smtClean="0"/>
              <a:t>维矩阵，即</a:t>
            </a:r>
            <a:r>
              <a:rPr lang="en-US" dirty="0" smtClean="0"/>
              <a:t>N=4</a:t>
            </a:r>
            <a:r>
              <a:rPr lang="zh-CN" altLang="en-US" dirty="0" smtClean="0"/>
              <a:t>，</a:t>
            </a:r>
            <a:r>
              <a:rPr lang="en-US" dirty="0" smtClean="0"/>
              <a:t>M=30000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中文分词的初始状态概率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模型在初始时刻</a:t>
            </a:r>
            <a:r>
              <a:rPr lang="en-US" dirty="0" smtClean="0"/>
              <a:t>4</a:t>
            </a:r>
            <a:r>
              <a:rPr lang="zh-CN" altLang="en-US" dirty="0" smtClean="0"/>
              <a:t>种状态出现的概率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隐马尔科夫模型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1969" name="Object 1"/>
          <p:cNvGraphicFramePr>
            <a:graphicFrameLocks noChangeAspect="1"/>
          </p:cNvGraphicFramePr>
          <p:nvPr/>
        </p:nvGraphicFramePr>
        <p:xfrm>
          <a:off x="10662684" y="121920"/>
          <a:ext cx="13694735" cy="3413760"/>
        </p:xfrm>
        <a:graphic>
          <a:graphicData uri="http://schemas.openxmlformats.org/presentationml/2006/ole">
            <p:oleObj spid="_x0000_s237576" name="Visio" r:id="rId4" imgW="5207353" imgH="1294650" progId="Visio.Drawing.11">
              <p:embed/>
            </p:oleObj>
          </a:graphicData>
        </a:graphic>
      </p:graphicFrame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5525" name="Object 5"/>
          <p:cNvGraphicFramePr>
            <a:graphicFrameLocks noChangeAspect="1"/>
          </p:cNvGraphicFramePr>
          <p:nvPr/>
        </p:nvGraphicFramePr>
        <p:xfrm>
          <a:off x="11338560" y="4145280"/>
          <a:ext cx="10696042" cy="944880"/>
        </p:xfrm>
        <a:graphic>
          <a:graphicData uri="http://schemas.openxmlformats.org/presentationml/2006/ole">
            <p:oleObj spid="_x0000_s237577" name="Equation" r:id="rId5" imgW="2692400" imgH="241300" progId="Equation.DSMT4">
              <p:embed/>
            </p:oleObj>
          </a:graphicData>
        </a:graphic>
      </p:graphicFrame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5527" name="Object 7"/>
          <p:cNvGraphicFramePr>
            <a:graphicFrameLocks noChangeAspect="1"/>
          </p:cNvGraphicFramePr>
          <p:nvPr/>
        </p:nvGraphicFramePr>
        <p:xfrm>
          <a:off x="12588240" y="7985760"/>
          <a:ext cx="7178040" cy="1097280"/>
        </p:xfrm>
        <a:graphic>
          <a:graphicData uri="http://schemas.openxmlformats.org/presentationml/2006/ole">
            <p:oleObj spid="_x0000_s237578" name="Equation" r:id="rId6" imgW="149860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隐马尔科夫模型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模型学习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有监督学习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最大似然估计，有解析解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大数定理，频率代替概率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隐马尔科夫模型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8597" name="Object 5"/>
          <p:cNvGraphicFramePr>
            <a:graphicFrameLocks noChangeAspect="1"/>
          </p:cNvGraphicFramePr>
          <p:nvPr/>
        </p:nvGraphicFramePr>
        <p:xfrm>
          <a:off x="16245840" y="1828800"/>
          <a:ext cx="3657600" cy="2589088"/>
        </p:xfrm>
        <a:graphic>
          <a:graphicData uri="http://schemas.openxmlformats.org/presentationml/2006/ole">
            <p:oleObj spid="_x0000_s238605" name="Equation" r:id="rId4" imgW="850900" imgH="596900" progId="Equation.DSMT4">
              <p:embed/>
            </p:oleObj>
          </a:graphicData>
        </a:graphic>
      </p:graphicFrame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8599" name="Object 7"/>
          <p:cNvGraphicFramePr>
            <a:graphicFrameLocks noChangeAspect="1"/>
          </p:cNvGraphicFramePr>
          <p:nvPr/>
        </p:nvGraphicFramePr>
        <p:xfrm>
          <a:off x="16123919" y="4846320"/>
          <a:ext cx="4222524" cy="3177776"/>
        </p:xfrm>
        <a:graphic>
          <a:graphicData uri="http://schemas.openxmlformats.org/presentationml/2006/ole">
            <p:oleObj spid="_x0000_s238606" name="Equation" r:id="rId5" imgW="927100" imgH="698500" progId="Equation.DSMT4">
              <p:embed/>
            </p:oleObj>
          </a:graphicData>
        </a:graphic>
      </p:graphicFrame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8601" name="Object 9"/>
          <p:cNvGraphicFramePr>
            <a:graphicFrameLocks noChangeAspect="1"/>
          </p:cNvGraphicFramePr>
          <p:nvPr/>
        </p:nvGraphicFramePr>
        <p:xfrm>
          <a:off x="16154400" y="8442959"/>
          <a:ext cx="4114800" cy="3054285"/>
        </p:xfrm>
        <a:graphic>
          <a:graphicData uri="http://schemas.openxmlformats.org/presentationml/2006/ole">
            <p:oleObj spid="_x0000_s238607" name="Equation" r:id="rId6" imgW="927100" imgH="6858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隐马尔科夫模型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模型学习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无监督学习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最大似然估计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EM</a:t>
            </a:r>
            <a:r>
              <a:rPr lang="zh-CN" altLang="en-US" dirty="0" smtClean="0"/>
              <a:t>算法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E-step</a:t>
            </a:r>
          </a:p>
          <a:p>
            <a:pPr lvl="4"/>
            <a:r>
              <a:rPr lang="en-US" altLang="zh-CN" dirty="0" smtClean="0"/>
              <a:t>M-step</a:t>
            </a: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隐马尔科夫模型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3717" name="Object 5"/>
          <p:cNvGraphicFramePr>
            <a:graphicFrameLocks noChangeAspect="1"/>
          </p:cNvGraphicFramePr>
          <p:nvPr/>
        </p:nvGraphicFramePr>
        <p:xfrm>
          <a:off x="10119360" y="4060556"/>
          <a:ext cx="8900160" cy="1395364"/>
        </p:xfrm>
        <a:graphic>
          <a:graphicData uri="http://schemas.openxmlformats.org/presentationml/2006/ole">
            <p:oleObj spid="_x0000_s243728" name="Equation" r:id="rId4" imgW="2247900" imgH="355600" progId="Equation.DSMT4">
              <p:embed/>
            </p:oleObj>
          </a:graphicData>
        </a:graphic>
      </p:graphicFrame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3719" name="Object 7"/>
          <p:cNvGraphicFramePr>
            <a:graphicFrameLocks noChangeAspect="1"/>
          </p:cNvGraphicFramePr>
          <p:nvPr/>
        </p:nvGraphicFramePr>
        <p:xfrm>
          <a:off x="10180320" y="5547360"/>
          <a:ext cx="7315200" cy="1341120"/>
        </p:xfrm>
        <a:graphic>
          <a:graphicData uri="http://schemas.openxmlformats.org/presentationml/2006/ole">
            <p:oleObj spid="_x0000_s243729" name="Equation" r:id="rId5" imgW="1713756" imgH="317362" progId="Equation.DSMT4">
              <p:embed/>
            </p:oleObj>
          </a:graphicData>
        </a:graphic>
      </p:graphicFrame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3721" name="Object 9"/>
          <p:cNvGraphicFramePr>
            <a:graphicFrameLocks noChangeAspect="1"/>
          </p:cNvGraphicFramePr>
          <p:nvPr/>
        </p:nvGraphicFramePr>
        <p:xfrm>
          <a:off x="9509760" y="8199120"/>
          <a:ext cx="10855234" cy="1097280"/>
        </p:xfrm>
        <a:graphic>
          <a:graphicData uri="http://schemas.openxmlformats.org/presentationml/2006/ole">
            <p:oleObj spid="_x0000_s243730" name="Equation" r:id="rId6" imgW="2641600" imgH="266700" progId="Equation.DSMT4">
              <p:embed/>
            </p:oleObj>
          </a:graphicData>
        </a:graphic>
      </p:graphicFrame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3723" name="Object 11"/>
          <p:cNvGraphicFramePr>
            <a:graphicFrameLocks noChangeAspect="1"/>
          </p:cNvGraphicFramePr>
          <p:nvPr/>
        </p:nvGraphicFramePr>
        <p:xfrm>
          <a:off x="9631680" y="9687144"/>
          <a:ext cx="7711440" cy="1011336"/>
        </p:xfrm>
        <a:graphic>
          <a:graphicData uri="http://schemas.openxmlformats.org/presentationml/2006/ole">
            <p:oleObj spid="_x0000_s243731" name="Equation" r:id="rId7" imgW="173990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隐马尔科夫模型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模型学习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无监督学习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E-step</a:t>
            </a: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隐马尔科夫模型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3721" name="Object 9"/>
          <p:cNvGraphicFramePr>
            <a:graphicFrameLocks noChangeAspect="1"/>
          </p:cNvGraphicFramePr>
          <p:nvPr/>
        </p:nvGraphicFramePr>
        <p:xfrm>
          <a:off x="10454640" y="274320"/>
          <a:ext cx="10855234" cy="1097280"/>
        </p:xfrm>
        <a:graphic>
          <a:graphicData uri="http://schemas.openxmlformats.org/presentationml/2006/ole">
            <p:oleObj spid="_x0000_s245780" name="Equation" r:id="rId4" imgW="2641600" imgH="266700" progId="Equation.DSMT4">
              <p:embed/>
            </p:oleObj>
          </a:graphicData>
        </a:graphic>
      </p:graphicFrame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5768" name="Object 8"/>
          <p:cNvGraphicFramePr>
            <a:graphicFrameLocks noChangeAspect="1"/>
          </p:cNvGraphicFramePr>
          <p:nvPr/>
        </p:nvGraphicFramePr>
        <p:xfrm>
          <a:off x="10485121" y="1737360"/>
          <a:ext cx="12009119" cy="1119822"/>
        </p:xfrm>
        <a:graphic>
          <a:graphicData uri="http://schemas.openxmlformats.org/presentationml/2006/ole">
            <p:oleObj spid="_x0000_s245781" name="Equation" r:id="rId5" imgW="2959100" imgH="279400" progId="Equation.DSMT4">
              <p:embed/>
            </p:oleObj>
          </a:graphicData>
        </a:graphic>
      </p:graphicFrame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5770" name="Object 10"/>
          <p:cNvGraphicFramePr>
            <a:graphicFrameLocks noChangeAspect="1"/>
          </p:cNvGraphicFramePr>
          <p:nvPr/>
        </p:nvGraphicFramePr>
        <p:xfrm>
          <a:off x="10575236" y="3261360"/>
          <a:ext cx="13566250" cy="2651760"/>
        </p:xfrm>
        <a:graphic>
          <a:graphicData uri="http://schemas.openxmlformats.org/presentationml/2006/ole">
            <p:oleObj spid="_x0000_s245782" name="Equation" r:id="rId6" imgW="3365500" imgH="660400" progId="Equation.DSMT4">
              <p:embed/>
            </p:oleObj>
          </a:graphicData>
        </a:graphic>
      </p:graphicFrame>
      <p:sp>
        <p:nvSpPr>
          <p:cNvPr id="245773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57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72374615"/>
              </p:ext>
            </p:extLst>
          </p:nvPr>
        </p:nvGraphicFramePr>
        <p:xfrm>
          <a:off x="-14923" y="7376160"/>
          <a:ext cx="12478119" cy="3383280"/>
        </p:xfrm>
        <a:graphic>
          <a:graphicData uri="http://schemas.openxmlformats.org/presentationml/2006/ole">
            <p:oleObj spid="_x0000_s245783" name="Equation" r:id="rId7" imgW="3263900" imgH="889000" progId="Equation.DSMT4">
              <p:embed/>
            </p:oleObj>
          </a:graphicData>
        </a:graphic>
      </p:graphicFrame>
      <p:sp>
        <p:nvSpPr>
          <p:cNvPr id="245775" name="Rectangle 1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577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53452412"/>
              </p:ext>
            </p:extLst>
          </p:nvPr>
        </p:nvGraphicFramePr>
        <p:xfrm>
          <a:off x="13062322" y="7779470"/>
          <a:ext cx="11421428" cy="3437169"/>
        </p:xfrm>
        <a:graphic>
          <a:graphicData uri="http://schemas.openxmlformats.org/presentationml/2006/ole">
            <p:oleObj spid="_x0000_s245784" name="Equation" r:id="rId8" imgW="3035300" imgH="9144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2823002"/>
      </p:ext>
    </p:extLst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隐马尔科夫模型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模型学习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无监督学习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E-step</a:t>
            </a: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隐马尔科夫模型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3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5" name="Rectangle 1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683363" y="75476"/>
            <a:ext cx="640516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49071104"/>
              </p:ext>
            </p:extLst>
          </p:nvPr>
        </p:nvGraphicFramePr>
        <p:xfrm>
          <a:off x="11683364" y="75477"/>
          <a:ext cx="12112753" cy="3155423"/>
        </p:xfrm>
        <a:graphic>
          <a:graphicData uri="http://schemas.openxmlformats.org/presentationml/2006/ole">
            <p:oleObj spid="_x0000_s246800" name="Equation" r:id="rId4" imgW="3403600" imgH="889000" progId="Equation.DSMT4">
              <p:embed/>
            </p:oleObj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78532" y="7075165"/>
            <a:ext cx="405591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4007947"/>
              </p:ext>
            </p:extLst>
          </p:nvPr>
        </p:nvGraphicFramePr>
        <p:xfrm>
          <a:off x="12980146" y="3609741"/>
          <a:ext cx="11238050" cy="4731811"/>
        </p:xfrm>
        <a:graphic>
          <a:graphicData uri="http://schemas.openxmlformats.org/presentationml/2006/ole">
            <p:oleObj spid="_x0000_s246801" name="Equation" r:id="rId5" imgW="3797300" imgH="1600200" progId="Equation.DSMT4">
              <p:embed/>
            </p:oleObj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3125008" y="8268742"/>
            <a:ext cx="67820473" cy="6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770240"/>
              </p:ext>
            </p:extLst>
          </p:nvPr>
        </p:nvGraphicFramePr>
        <p:xfrm>
          <a:off x="13096528" y="8864477"/>
          <a:ext cx="6517174" cy="2883173"/>
        </p:xfrm>
        <a:graphic>
          <a:graphicData uri="http://schemas.openxmlformats.org/presentationml/2006/ole">
            <p:oleObj spid="_x0000_s246802" name="Equation" r:id="rId6" imgW="2070100" imgH="914400" progId="Equation.DSMT4">
              <p:embed/>
            </p:oleObj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51236" y="7256511"/>
            <a:ext cx="365558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17097340"/>
              </p:ext>
            </p:extLst>
          </p:nvPr>
        </p:nvGraphicFramePr>
        <p:xfrm>
          <a:off x="152298" y="7856102"/>
          <a:ext cx="5557205" cy="3292454"/>
        </p:xfrm>
        <a:graphic>
          <a:graphicData uri="http://schemas.openxmlformats.org/presentationml/2006/ole">
            <p:oleObj spid="_x0000_s246803" name="Equation" r:id="rId7" imgW="2781300" imgH="1651000" progId="Equation.DSMT4">
              <p:embed/>
            </p:oleObj>
          </a:graphicData>
        </a:graphic>
      </p:graphicFrame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-1"/>
            <a:ext cx="381631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31731102"/>
              </p:ext>
            </p:extLst>
          </p:nvPr>
        </p:nvGraphicFramePr>
        <p:xfrm>
          <a:off x="6461590" y="7846937"/>
          <a:ext cx="5583596" cy="3219874"/>
        </p:xfrm>
        <a:graphic>
          <a:graphicData uri="http://schemas.openxmlformats.org/presentationml/2006/ole">
            <p:oleObj spid="_x0000_s246804" name="Equation" r:id="rId8" imgW="2857500" imgH="16510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08335401"/>
      </p:ext>
    </p:extLst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隐马尔科夫模型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模型学习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无监督学习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M-step</a:t>
            </a:r>
          </a:p>
          <a:p>
            <a:pPr lvl="4"/>
            <a:r>
              <a:rPr lang="zh-CN" altLang="en-US" dirty="0"/>
              <a:t>求解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隐马尔科夫模型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3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5" name="Rectangle 1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683363" y="75476"/>
            <a:ext cx="640516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78532" y="7075165"/>
            <a:ext cx="405591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3125008" y="8268742"/>
            <a:ext cx="67820473" cy="6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51236" y="7256511"/>
            <a:ext cx="365558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-1"/>
            <a:ext cx="381631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834938" y="983812"/>
            <a:ext cx="1006916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640277"/>
              </p:ext>
            </p:extLst>
          </p:nvPr>
        </p:nvGraphicFramePr>
        <p:xfrm>
          <a:off x="7354080" y="6917715"/>
          <a:ext cx="4837920" cy="1691305"/>
        </p:xfrm>
        <a:graphic>
          <a:graphicData uri="http://schemas.openxmlformats.org/presentationml/2006/ole">
            <p:oleObj spid="_x0000_s247822" name="Equation" r:id="rId4" imgW="1167893" imgH="406224" progId="Equation.DSMT4">
              <p:embed/>
            </p:oleObj>
          </a:graphicData>
        </a:graphic>
      </p:graphicFrame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5544800" y="1730903"/>
            <a:ext cx="608904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1691331"/>
              </p:ext>
            </p:extLst>
          </p:nvPr>
        </p:nvGraphicFramePr>
        <p:xfrm>
          <a:off x="15544800" y="1730904"/>
          <a:ext cx="3896682" cy="2502978"/>
        </p:xfrm>
        <a:graphic>
          <a:graphicData uri="http://schemas.openxmlformats.org/presentationml/2006/ole">
            <p:oleObj spid="_x0000_s247823" name="Equation" r:id="rId5" imgW="1308100" imgH="838200" progId="Equation.DSMT4">
              <p:embed/>
            </p:oleObj>
          </a:graphicData>
        </a:graphic>
      </p:graphicFrame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5544799" y="4418316"/>
            <a:ext cx="567482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1038221"/>
              </p:ext>
            </p:extLst>
          </p:nvPr>
        </p:nvGraphicFramePr>
        <p:xfrm>
          <a:off x="15544800" y="4601190"/>
          <a:ext cx="4056611" cy="2538831"/>
        </p:xfrm>
        <a:graphic>
          <a:graphicData uri="http://schemas.openxmlformats.org/presentationml/2006/ole">
            <p:oleObj spid="_x0000_s247824" name="Equation" r:id="rId6" imgW="1397000" imgH="876300" progId="Equation.DSMT4">
              <p:embed/>
            </p:oleObj>
          </a:graphicData>
        </a:graphic>
      </p:graphicFrame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1991472"/>
              </p:ext>
            </p:extLst>
          </p:nvPr>
        </p:nvGraphicFramePr>
        <p:xfrm>
          <a:off x="15544799" y="7827624"/>
          <a:ext cx="2051165" cy="781396"/>
        </p:xfrm>
        <a:graphic>
          <a:graphicData uri="http://schemas.openxmlformats.org/presentationml/2006/ole">
            <p:oleObj spid="_x0000_s247825" name="Equation" r:id="rId7" imgW="59690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51237988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隐马尔科夫模型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应用推断</a:t>
            </a:r>
            <a:endParaRPr lang="en-US" altLang="zh-CN" dirty="0" smtClean="0"/>
          </a:p>
          <a:p>
            <a:pPr lvl="2"/>
            <a:r>
              <a:rPr lang="zh-CN" altLang="zh-CN" dirty="0"/>
              <a:t>在许多情况下我们对于模型中的隐藏状态更感兴趣，比如在中文分词中，如果知道一篇文章中各个字的隐状态，就可以组合得到分词结果</a:t>
            </a:r>
            <a:r>
              <a:rPr lang="en-US" altLang="zh-CN" dirty="0" smtClean="0"/>
              <a:t>M-step</a:t>
            </a:r>
            <a:endParaRPr lang="en-US" altLang="zh-CN" dirty="0"/>
          </a:p>
          <a:p>
            <a:pPr lvl="3"/>
            <a:r>
              <a:rPr lang="zh-CN" altLang="zh-CN" dirty="0"/>
              <a:t>已知观测序列和</a:t>
            </a:r>
            <a:r>
              <a:rPr lang="en-US" altLang="zh-CN" dirty="0"/>
              <a:t>HMM</a:t>
            </a:r>
            <a:r>
              <a:rPr lang="zh-CN" altLang="zh-CN" dirty="0"/>
              <a:t>，可以使用</a:t>
            </a:r>
            <a:r>
              <a:rPr lang="en-US" altLang="zh-CN" dirty="0"/>
              <a:t>Viterbi </a:t>
            </a:r>
            <a:r>
              <a:rPr lang="zh-CN" altLang="zh-CN" dirty="0"/>
              <a:t>算法（</a:t>
            </a:r>
            <a:r>
              <a:rPr lang="en-US" altLang="zh-CN" dirty="0"/>
              <a:t>Viterbi algorithm</a:t>
            </a:r>
            <a:r>
              <a:rPr lang="zh-CN" altLang="zh-CN" dirty="0"/>
              <a:t>）搜索最可能的隐藏状态序列，实际上是用动态规划求解概率最大路径（最优路径），这条路径对应着一个状态序列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隐马尔科夫模型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3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5" name="Rectangle 1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683363" y="75476"/>
            <a:ext cx="640516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78532" y="7075165"/>
            <a:ext cx="405591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3125008" y="8268742"/>
            <a:ext cx="67820473" cy="6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51236" y="7256511"/>
            <a:ext cx="365558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-1"/>
            <a:ext cx="381631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834938" y="983812"/>
            <a:ext cx="1006916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5544800" y="1730903"/>
            <a:ext cx="608904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5544799" y="4418316"/>
            <a:ext cx="567482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05482588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隐马尔科夫模型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应用推断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Viterbi</a:t>
            </a:r>
            <a:r>
              <a:rPr lang="zh-CN" altLang="en-US" dirty="0" smtClean="0"/>
              <a:t>算法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隐马尔科夫模型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45407" y="3986211"/>
            <a:ext cx="30341079" cy="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60378" y="7029448"/>
            <a:ext cx="3240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34938" y="7029447"/>
            <a:ext cx="32234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839795" y="8241357"/>
            <a:ext cx="32611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59528" y="9610885"/>
            <a:ext cx="34283278" cy="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0720" y="5400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0056" y="8563301"/>
            <a:ext cx="35751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9402" y="5317475"/>
            <a:ext cx="40036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69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3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75" name="Rectangle 1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683363" y="75476"/>
            <a:ext cx="640516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78532" y="7075165"/>
            <a:ext cx="405591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3125008" y="8268742"/>
            <a:ext cx="67820473" cy="6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51236" y="7256511"/>
            <a:ext cx="365558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-1"/>
            <a:ext cx="381631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834938" y="983812"/>
            <a:ext cx="1006916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5544800" y="1730903"/>
            <a:ext cx="608904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5544799" y="4418316"/>
            <a:ext cx="567482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327" y="2976652"/>
            <a:ext cx="13218624" cy="709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50958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18662</TotalTime>
  <Words>3627</Words>
  <Application>Microsoft Office PowerPoint</Application>
  <PresentationFormat>自定义</PresentationFormat>
  <Paragraphs>790</Paragraphs>
  <Slides>106</Slides>
  <Notes>106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106</vt:i4>
      </vt:variant>
    </vt:vector>
  </HeadingPairs>
  <TitlesOfParts>
    <vt:vector size="111" baseType="lpstr">
      <vt:lpstr>White</vt:lpstr>
      <vt:lpstr>Equation</vt:lpstr>
      <vt:lpstr>Visio</vt:lpstr>
      <vt:lpstr>Microsoft Office Visio 绘图</vt:lpstr>
      <vt:lpstr>MathType 6.0 Equation</vt:lpstr>
      <vt:lpstr>幻灯片 1</vt:lpstr>
      <vt:lpstr>幻灯片 2</vt:lpstr>
      <vt:lpstr>“3.1 朴素贝叶斯分类器                           </vt:lpstr>
      <vt:lpstr>“3.1 朴素贝叶斯分类器                           </vt:lpstr>
      <vt:lpstr>“3.1 朴素贝叶斯分类器                           </vt:lpstr>
      <vt:lpstr>“3.1 朴素贝叶斯分类器                           </vt:lpstr>
      <vt:lpstr>“3.1 朴素贝叶斯分类器                           </vt:lpstr>
      <vt:lpstr>“3.1 朴素贝叶斯分类器                           </vt:lpstr>
      <vt:lpstr>“3.1 朴素贝叶斯分类器                           </vt:lpstr>
      <vt:lpstr>“3.1 朴素贝叶斯分类器                           </vt:lpstr>
      <vt:lpstr>“3.1 朴素贝叶斯分类器                           </vt:lpstr>
      <vt:lpstr>“3.1 朴素贝叶斯分类器                           </vt:lpstr>
      <vt:lpstr>“3.1 朴素贝叶斯分类器                           </vt:lpstr>
      <vt:lpstr>“3.1 朴素贝叶斯分类器                           </vt:lpstr>
      <vt:lpstr>“3.1 朴素贝叶斯分类器                           </vt:lpstr>
      <vt:lpstr>“3.1 朴素贝叶斯分类器                           </vt:lpstr>
      <vt:lpstr>“3.1 朴素贝叶斯分类器                           </vt:lpstr>
      <vt:lpstr>“3.1 朴素贝叶斯分类器                           </vt:lpstr>
      <vt:lpstr>幻灯片 19</vt:lpstr>
      <vt:lpstr>“3.2 高斯混合模型聚类                           </vt:lpstr>
      <vt:lpstr>“3.2 高斯混合模型聚类                           </vt:lpstr>
      <vt:lpstr>“3.2 高斯混合模型聚类                           </vt:lpstr>
      <vt:lpstr>“3.2 高斯混合模型聚类                           </vt:lpstr>
      <vt:lpstr>“3.2 高斯混合模型聚类                           </vt:lpstr>
      <vt:lpstr>“3.2 高斯混合模型聚类                           </vt:lpstr>
      <vt:lpstr>“3.2 高斯混合模型聚类                           </vt:lpstr>
      <vt:lpstr>“3.2 高斯混合模型聚类                           </vt:lpstr>
      <vt:lpstr>“3.2 高斯混合模型聚类                           </vt:lpstr>
      <vt:lpstr>“3.2 高斯混合模型聚类                           </vt:lpstr>
      <vt:lpstr>“3.2 高斯混合模型聚类                           </vt:lpstr>
      <vt:lpstr>“3.2 高斯混合模型聚类                           </vt:lpstr>
      <vt:lpstr>“3.2 高斯混合模型聚类                           </vt:lpstr>
      <vt:lpstr>“3.2 高斯混合模型聚类                           </vt:lpstr>
      <vt:lpstr>“3.2 高斯混合模型聚类                           </vt:lpstr>
      <vt:lpstr>“3.2 高斯混合模型聚类                           </vt:lpstr>
      <vt:lpstr>“3.2 高斯混合模型聚类                           </vt:lpstr>
      <vt:lpstr>“3.2 高斯混合模型聚类                           </vt:lpstr>
      <vt:lpstr>幻灯片 38</vt:lpstr>
      <vt:lpstr>“3.3 隐变量模型                           </vt:lpstr>
      <vt:lpstr>“3.3 隐变量模型                           </vt:lpstr>
      <vt:lpstr>“3.3 隐变量模型                           </vt:lpstr>
      <vt:lpstr>“3.3 隐变量模型                           </vt:lpstr>
      <vt:lpstr>“3.3 隐变量模型                           </vt:lpstr>
      <vt:lpstr>“3.3 隐变量模型                           </vt:lpstr>
      <vt:lpstr>“3.3 隐变量模型                           </vt:lpstr>
      <vt:lpstr>“3.3 隐变量模型                           </vt:lpstr>
      <vt:lpstr>“3.3 隐变量模型                           </vt:lpstr>
      <vt:lpstr>“3.3 隐变量模型                           </vt:lpstr>
      <vt:lpstr>“3.3 隐变量模型                           </vt:lpstr>
      <vt:lpstr>“3.3 隐变量模型                           </vt:lpstr>
      <vt:lpstr>“3.3 隐变量模型                           </vt:lpstr>
      <vt:lpstr>“3.3 隐变量模型                           </vt:lpstr>
      <vt:lpstr>“3.3 隐变量模型                           </vt:lpstr>
      <vt:lpstr>“3.3 隐变量模型                           </vt:lpstr>
      <vt:lpstr>“3.3 隐变量模型                           </vt:lpstr>
      <vt:lpstr>“3.3 隐变量模型                           </vt:lpstr>
      <vt:lpstr>“3.3 隐变量模型                           </vt:lpstr>
      <vt:lpstr>“3.3 隐变量模型                           </vt:lpstr>
      <vt:lpstr>幻灯片 59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“3.4 主题模型                           </vt:lpstr>
      <vt:lpstr>幻灯片 84</vt:lpstr>
      <vt:lpstr>“3.5 隐马尔科夫模型                           </vt:lpstr>
      <vt:lpstr>“3.5 隐马尔科夫模型                           </vt:lpstr>
      <vt:lpstr>“3.5 隐马尔科夫模型                           </vt:lpstr>
      <vt:lpstr>“3.5 隐马尔科夫模型                           </vt:lpstr>
      <vt:lpstr>“3.5 隐马尔科夫模型                           </vt:lpstr>
      <vt:lpstr>“3.5 隐马尔科夫模型                           </vt:lpstr>
      <vt:lpstr>“3.5 隐马尔科夫模型                           </vt:lpstr>
      <vt:lpstr>“3.5 隐马尔科夫模型                           </vt:lpstr>
      <vt:lpstr>“3.5 隐马尔科夫模型                           </vt:lpstr>
      <vt:lpstr>“3.5 隐马尔科夫模型                           </vt:lpstr>
      <vt:lpstr>“3.5 隐马尔科夫模型                           </vt:lpstr>
      <vt:lpstr>“3.5 隐马尔科夫模型                           </vt:lpstr>
      <vt:lpstr>“3.5 隐马尔科夫模型                           </vt:lpstr>
      <vt:lpstr>“3.5 隐马尔科夫模型                           </vt:lpstr>
      <vt:lpstr>“3.5 隐马尔科夫模型                           </vt:lpstr>
      <vt:lpstr>幻灯片 100</vt:lpstr>
      <vt:lpstr>“3.6 有向图模型综述                           </vt:lpstr>
      <vt:lpstr>“3.6 有向图模型综述                           </vt:lpstr>
      <vt:lpstr>“3.6 有向图模型综述                           </vt:lpstr>
      <vt:lpstr>“3.6 有向图模型综述                           </vt:lpstr>
      <vt:lpstr>“3.6 有向图模型综述                           </vt:lpstr>
      <vt:lpstr>幻灯片 106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145</cp:revision>
  <dcterms:modified xsi:type="dcterms:W3CDTF">2017-11-01T12:40:10Z</dcterms:modified>
</cp:coreProperties>
</file>