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319" r:id="rId4"/>
    <p:sldId id="318" r:id="rId5"/>
    <p:sldId id="350" r:id="rId6"/>
    <p:sldId id="344" r:id="rId7"/>
    <p:sldId id="345" r:id="rId8"/>
    <p:sldId id="346" r:id="rId9"/>
    <p:sldId id="347" r:id="rId10"/>
    <p:sldId id="348" r:id="rId11"/>
    <p:sldId id="323" r:id="rId12"/>
    <p:sldId id="322" r:id="rId13"/>
    <p:sldId id="325" r:id="rId14"/>
    <p:sldId id="349" r:id="rId15"/>
    <p:sldId id="317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6C700"/>
    <a:srgbClr val="404040"/>
    <a:srgbClr val="F6C813"/>
    <a:srgbClr val="2BBE83"/>
    <a:srgbClr val="7030A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-618" y="-3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6CF74-9DDF-4651-BC41-DE1223F62129}" type="datetimeFigureOut">
              <a:rPr lang="zh-CN" altLang="en-US" smtClean="0"/>
              <a:pPr/>
              <a:t>2017/9/10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B94F4-E825-4F15-BD31-FCCA43C0835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38876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130564017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1609638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2307719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2307719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110099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4263260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17526721" y="12446000"/>
            <a:ext cx="6857279" cy="1038225"/>
          </a:xfrm>
        </p:spPr>
        <p:txBody>
          <a:bodyPr/>
          <a:lstStyle>
            <a:lvl2pPr>
              <a:defRPr>
                <a:solidFill>
                  <a:schemeClr val="bg1"/>
                </a:solidFill>
              </a:defRPr>
            </a:lvl2pPr>
          </a:lstStyle>
          <a:p>
            <a:pPr lvl="1"/>
            <a:r>
              <a:rPr lang="en-US" altLang="zh-CN" dirty="0" smtClean="0"/>
              <a:t>C++</a:t>
            </a:r>
            <a:r>
              <a:rPr lang="zh-CN" altLang="en-US" dirty="0" smtClean="0"/>
              <a:t>语言程序设计</a:t>
            </a:r>
            <a:endParaRPr lang="zh-CN" altLang="en-US" dirty="0"/>
          </a:p>
        </p:txBody>
      </p:sp>
      <p:sp>
        <p:nvSpPr>
          <p:cNvPr id="15" name="Shape 156"/>
          <p:cNvSpPr/>
          <p:nvPr userDrawn="1"/>
        </p:nvSpPr>
        <p:spPr>
          <a:xfrm>
            <a:off x="-462851" y="11833870"/>
            <a:ext cx="25133098" cy="2044452"/>
          </a:xfrm>
          <a:prstGeom prst="rect">
            <a:avLst/>
          </a:prstGeom>
          <a:solidFill>
            <a:srgbClr val="40404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16" name="Shape 157"/>
          <p:cNvSpPr>
            <a:spLocks noGrp="1"/>
          </p:cNvSpPr>
          <p:nvPr>
            <p:ph type="ctrTitle" idx="4294967295" hasCustomPrompt="1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Shape 157"/>
          <p:cNvSpPr txBox="1">
            <a:spLocks/>
          </p:cNvSpPr>
          <p:nvPr userDrawn="1"/>
        </p:nvSpPr>
        <p:spPr>
          <a:xfrm>
            <a:off x="20488275" y="11306471"/>
            <a:ext cx="4200525" cy="3099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algn="l" hangingPunct="1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lang="zh-CN" altLang="en-US" sz="3200" dirty="0" smtClean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概率图模型及其应用                           </a:t>
            </a:r>
            <a:endParaRPr lang="zh-CN" altLang="en-US" sz="3200" spc="1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Shape 57"/>
          <p:cNvSpPr>
            <a:spLocks noGrp="1"/>
          </p:cNvSpPr>
          <p:nvPr>
            <p:ph type="body" idx="1"/>
          </p:nvPr>
        </p:nvSpPr>
        <p:spPr>
          <a:xfrm>
            <a:off x="2457450" y="1095375"/>
            <a:ext cx="20237449" cy="9207500"/>
          </a:xfrm>
          <a:prstGeom prst="rect">
            <a:avLst/>
          </a:prstGeom>
        </p:spPr>
        <p:txBody>
          <a:bodyPr/>
          <a:lstStyle/>
          <a:p>
            <a:r>
              <a:rPr dirty="0"/>
              <a:t>正文级别 1</a:t>
            </a:r>
          </a:p>
          <a:p>
            <a:pPr lvl="1"/>
            <a:r>
              <a:rPr dirty="0"/>
              <a:t>正文级别 2</a:t>
            </a:r>
          </a:p>
          <a:p>
            <a:pPr lvl="2"/>
            <a:r>
              <a:rPr dirty="0"/>
              <a:t>正文级别 3</a:t>
            </a:r>
          </a:p>
          <a:p>
            <a:pPr lvl="3"/>
            <a:r>
              <a:rPr dirty="0"/>
              <a:t>正文级别 4</a:t>
            </a:r>
          </a:p>
          <a:p>
            <a:pPr lvl="4"/>
            <a:r>
              <a:rPr dirty="0"/>
              <a:t>正文级别 5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7" y="673100"/>
            <a:ext cx="18135603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0" algn="ctr">
              <a:spcBef>
                <a:spcPts val="0"/>
              </a:spcBef>
              <a:buSzTx/>
              <a:buNone/>
              <a:defRPr sz="4400"/>
            </a:lvl2pPr>
            <a:lvl3pPr marL="0" indent="0" algn="ctr">
              <a:spcBef>
                <a:spcPts val="0"/>
              </a:spcBef>
              <a:buSzTx/>
              <a:buNone/>
              <a:defRPr sz="4400"/>
            </a:lvl3pPr>
            <a:lvl4pPr marL="0" indent="0" algn="ctr">
              <a:spcBef>
                <a:spcPts val="0"/>
              </a:spcBef>
              <a:buSzTx/>
              <a:buNone/>
              <a:defRPr sz="4400"/>
            </a:lvl4pPr>
            <a:lvl5pPr marL="0" indent="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79" y="1104900"/>
            <a:ext cx="9525002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0" algn="ctr">
              <a:spcBef>
                <a:spcPts val="0"/>
              </a:spcBef>
              <a:buSzTx/>
              <a:buNone/>
              <a:defRPr sz="4400"/>
            </a:lvl2pPr>
            <a:lvl3pPr marL="0" indent="0" algn="ctr">
              <a:spcBef>
                <a:spcPts val="0"/>
              </a:spcBef>
              <a:buSzTx/>
              <a:buNone/>
              <a:defRPr sz="4400"/>
            </a:lvl3pPr>
            <a:lvl4pPr marL="0" indent="0" algn="ctr">
              <a:spcBef>
                <a:spcPts val="0"/>
              </a:spcBef>
              <a:buSzTx/>
              <a:buNone/>
              <a:defRPr sz="4400"/>
            </a:lvl4pPr>
            <a:lvl5pPr marL="0" indent="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正文级别 1</a:t>
            </a:r>
          </a:p>
          <a:p>
            <a:pPr lvl="1"/>
            <a:r>
              <a:rPr dirty="0"/>
              <a:t>正文级别 2</a:t>
            </a:r>
          </a:p>
          <a:p>
            <a:pPr lvl="2"/>
            <a:r>
              <a:rPr dirty="0"/>
              <a:t>正文级别 3</a:t>
            </a:r>
          </a:p>
          <a:p>
            <a:pPr lvl="3"/>
            <a:r>
              <a:rPr dirty="0"/>
              <a:t>正文级别 4</a:t>
            </a:r>
          </a:p>
          <a:p>
            <a:pPr lvl="4"/>
            <a:r>
              <a:rPr dirty="0"/>
              <a:t>正文级别 5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9" cy="469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9" cy="469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9" cy="469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正文级别 1</a:t>
            </a:r>
          </a:p>
          <a:p>
            <a:pPr lvl="1"/>
            <a:r>
              <a:rPr dirty="0"/>
              <a:t>正文级别 2</a:t>
            </a:r>
          </a:p>
          <a:p>
            <a:pPr lvl="2"/>
            <a:r>
              <a:rPr dirty="0"/>
              <a:t>正文级别 3</a:t>
            </a:r>
          </a:p>
          <a:p>
            <a:pPr lvl="3"/>
            <a:r>
              <a:rPr dirty="0"/>
              <a:t>正文级别 4</a:t>
            </a:r>
          </a:p>
          <a:p>
            <a:pPr lvl="4"/>
            <a:r>
              <a:rPr dirty="0"/>
              <a:t>正文级别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6" r:id="rId8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None/>
        <a:tabLst/>
        <a:defRPr sz="52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 typeface="Wingdings" pitchFamily="2" charset="2"/>
        <a:buChar char="p"/>
        <a:tabLst/>
        <a:defRPr sz="5200" b="0" i="0" u="none" strike="noStrike" cap="none" spc="0" baseline="0">
          <a:ln>
            <a:noFill/>
          </a:ln>
          <a:solidFill>
            <a:srgbClr val="7030A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 typeface="Wingdings" pitchFamily="2" charset="2"/>
        <a:buChar char="Ø"/>
        <a:tabLst/>
        <a:defRPr sz="5200" b="0" i="0" u="none" strike="noStrike" cap="none" spc="0" baseline="0">
          <a:ln>
            <a:noFill/>
          </a:ln>
          <a:solidFill>
            <a:srgbClr val="00B0F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 typeface="Wingdings" pitchFamily="2" charset="2"/>
        <a:buChar char="ü"/>
        <a:tabLst/>
        <a:defRPr sz="5200" b="0" i="0" u="none" strike="noStrike" cap="none" spc="0" baseline="0">
          <a:ln>
            <a:noFill/>
          </a:ln>
          <a:solidFill>
            <a:srgbClr val="FFC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55"/>
          <p:cNvSpPr/>
          <p:nvPr/>
        </p:nvSpPr>
        <p:spPr>
          <a:xfrm>
            <a:off x="-271105" y="4299712"/>
            <a:ext cx="24926210" cy="5116575"/>
          </a:xfrm>
          <a:prstGeom prst="rect">
            <a:avLst/>
          </a:prstGeom>
          <a:solidFill>
            <a:srgbClr val="38313C">
              <a:alpha val="8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" name="Shape 156"/>
          <p:cNvSpPr txBox="1">
            <a:spLocks/>
          </p:cNvSpPr>
          <p:nvPr/>
        </p:nvSpPr>
        <p:spPr>
          <a:xfrm>
            <a:off x="5769960" y="4797061"/>
            <a:ext cx="12971081" cy="1840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 fontScale="97500"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hangingPunct="1"/>
            <a:r>
              <a:rPr lang="zh-CN" altLang="en-US" sz="8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概率图模型及其应用</a:t>
            </a:r>
            <a:endParaRPr lang="zh-CN" altLang="en-US" sz="8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Shape 157"/>
          <p:cNvSpPr>
            <a:spLocks noGrp="1"/>
          </p:cNvSpPr>
          <p:nvPr>
            <p:ph type="body" sz="quarter" idx="4294967295"/>
          </p:nvPr>
        </p:nvSpPr>
        <p:spPr>
          <a:xfrm>
            <a:off x="10687050" y="7338477"/>
            <a:ext cx="3543300" cy="724082"/>
          </a:xfrm>
          <a:prstGeom prst="rect">
            <a:avLst/>
          </a:prstGeom>
        </p:spPr>
        <p:txBody>
          <a:bodyPr>
            <a:noAutofit/>
          </a:bodyPr>
          <a:lstStyle>
            <a:lvl1pPr defTabSz="817244">
              <a:defRPr sz="3564">
                <a:solidFill>
                  <a:srgbClr val="FFFFFF"/>
                </a:solidFill>
              </a:defRPr>
            </a:lvl1pPr>
          </a:lstStyle>
          <a:p>
            <a:r>
              <a:rPr lang="zh-CN" altLang="en-US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课程简介</a:t>
            </a:r>
            <a:endParaRPr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Shape 158"/>
          <p:cNvSpPr/>
          <p:nvPr/>
        </p:nvSpPr>
        <p:spPr>
          <a:xfrm>
            <a:off x="7485784" y="6890657"/>
            <a:ext cx="9504218" cy="0"/>
          </a:xfrm>
          <a:prstGeom prst="line">
            <a:avLst/>
          </a:prstGeom>
          <a:ln w="57150">
            <a:solidFill>
              <a:srgbClr val="F6C813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5" y="1095375"/>
            <a:ext cx="20688299" cy="9207500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课程大纲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第一章 概率图模型基础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en-US" altLang="zh-CN" dirty="0" smtClean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第二章 大数据基础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第三章 有向图模型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第四章 无向图模型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第五章 神经网络和深度学习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b="1" dirty="0" smtClean="0"/>
              <a:t>第六章 大数据分析处理</a:t>
            </a:r>
            <a:r>
              <a:rPr lang="en-US" b="1" dirty="0" smtClean="0"/>
              <a:t>(2</a:t>
            </a:r>
            <a:r>
              <a:rPr lang="zh-CN" altLang="en-US" b="1" dirty="0" smtClean="0"/>
              <a:t>学时</a:t>
            </a:r>
            <a:r>
              <a:rPr lang="en-US" b="1" dirty="0" smtClean="0"/>
              <a:t>)</a:t>
            </a:r>
            <a:endParaRPr lang="zh-CN" altLang="en-US" b="1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学习内容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31638" y="122930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" name="Shape 57"/>
          <p:cNvSpPr>
            <a:spLocks noGrp="1"/>
          </p:cNvSpPr>
          <p:nvPr>
            <p:ph type="body" idx="1"/>
          </p:nvPr>
        </p:nvSpPr>
        <p:spPr>
          <a:xfrm>
            <a:off x="13087350" y="7258050"/>
            <a:ext cx="10296524" cy="4457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2"/>
            <a:r>
              <a:rPr lang="zh-CN" altLang="en-US" b="1" dirty="0" smtClean="0"/>
              <a:t>第一节大数据并行处理平台</a:t>
            </a:r>
            <a:endParaRPr lang="zh-CN" altLang="en-US" dirty="0" smtClean="0"/>
          </a:p>
          <a:p>
            <a:pPr lvl="2"/>
            <a:r>
              <a:rPr lang="zh-CN" altLang="en-US" b="1" dirty="0" smtClean="0"/>
              <a:t>第二</a:t>
            </a:r>
            <a:r>
              <a:rPr lang="zh-CN" altLang="en-US" b="1" dirty="0" smtClean="0"/>
              <a:t>节大数据并行处理算法</a:t>
            </a:r>
            <a:endParaRPr lang="en-US" altLang="zh-CN" b="1" dirty="0" smtClean="0"/>
          </a:p>
          <a:p>
            <a:pPr lvl="2"/>
            <a:r>
              <a:rPr lang="zh-CN" altLang="en-US" b="1" dirty="0" smtClean="0">
                <a:latin typeface="+mn-ea"/>
                <a:ea typeface="+mn-ea"/>
              </a:rPr>
              <a:t>第三节</a:t>
            </a:r>
            <a:r>
              <a:rPr lang="zh-CN" altLang="en-US" b="1" dirty="0" smtClean="0">
                <a:latin typeface="+mn-ea"/>
              </a:rPr>
              <a:t>数据可视化</a:t>
            </a:r>
            <a:endParaRPr lang="en-US" altLang="zh-CN" b="1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8364991" y="3030991"/>
            <a:ext cx="7654019" cy="7654019"/>
          </a:xfrm>
          <a:prstGeom prst="ellipse">
            <a:avLst/>
          </a:prstGeom>
          <a:solidFill>
            <a:srgbClr val="DCDEE0">
              <a:alpha val="5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8800257" y="3466257"/>
            <a:ext cx="6783486" cy="6783486"/>
          </a:xfrm>
          <a:prstGeom prst="ellipse">
            <a:avLst/>
          </a:prstGeom>
          <a:solidFill>
            <a:srgbClr val="F6C81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>
              <a:solidFill>
                <a:srgbClr val="F6C813"/>
              </a:solidFill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10447932" y="7002374"/>
            <a:ext cx="3488134" cy="1118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/>
            </a:pPr>
            <a:r>
              <a:rPr lang="zh-CN" altLang="en-US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学习方法</a:t>
            </a:r>
            <a:endParaRPr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11916282" y="4493636"/>
            <a:ext cx="551433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en-US" altLang="zh-CN" dirty="0" smtClean="0"/>
              <a:t>b</a:t>
            </a:r>
            <a:endParaRPr dirty="0"/>
          </a:p>
        </p:txBody>
      </p:sp>
      <p:sp>
        <p:nvSpPr>
          <p:cNvPr id="145" name="Shape 145"/>
          <p:cNvSpPr/>
          <p:nvPr/>
        </p:nvSpPr>
        <p:spPr>
          <a:xfrm>
            <a:off x="11620500" y="4588240"/>
            <a:ext cx="1143000" cy="1143003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200"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9542933" y="6511925"/>
            <a:ext cx="5298135" cy="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1887706" y="6207633"/>
            <a:ext cx="608587" cy="608587"/>
          </a:xfrm>
          <a:prstGeom prst="ellipse">
            <a:avLst/>
          </a:prstGeom>
          <a:solidFill>
            <a:srgbClr val="F5C91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12136818" y="6456743"/>
            <a:ext cx="110365" cy="11036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3610423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106025"/>
          </a:xfrm>
          <a:prstGeom prst="rect">
            <a:avLst/>
          </a:prstGeom>
        </p:spPr>
        <p:txBody>
          <a:bodyPr anchor="t">
            <a:normAutofit lnSpcReduction="1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课前预习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查阅维基百科，参考书</a:t>
            </a:r>
            <a:endParaRPr lang="en-US" altLang="zh-CN" dirty="0" smtClean="0">
              <a:latin typeface="+mn-ea"/>
            </a:endParaRPr>
          </a:p>
          <a:p>
            <a:r>
              <a:rPr lang="zh-CN" altLang="en-US" dirty="0" smtClean="0">
                <a:latin typeface="+mn-ea"/>
              </a:rPr>
              <a:t>课上听讲，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理解每个细节</a:t>
            </a:r>
          </a:p>
          <a:p>
            <a:pPr lvl="1"/>
            <a:r>
              <a:rPr lang="en-US" altLang="zh-CN" dirty="0" smtClean="0">
                <a:latin typeface="+mn-ea"/>
              </a:rPr>
              <a:t>PPT</a:t>
            </a:r>
            <a:r>
              <a:rPr lang="zh-CN" altLang="en-US" dirty="0" smtClean="0">
                <a:latin typeface="+mn-ea"/>
              </a:rPr>
              <a:t>，讲义</a:t>
            </a:r>
          </a:p>
          <a:p>
            <a:r>
              <a:rPr lang="zh-CN" altLang="en-US" dirty="0" smtClean="0">
                <a:latin typeface="+mn-ea"/>
              </a:rPr>
              <a:t>课后复习</a:t>
            </a:r>
          </a:p>
          <a:p>
            <a:pPr lvl="1"/>
            <a:r>
              <a:rPr lang="zh-CN" altLang="en-US" dirty="0" smtClean="0">
                <a:latin typeface="+mn-ea"/>
              </a:rPr>
              <a:t>阅读文章</a:t>
            </a:r>
            <a:endParaRPr lang="en-US" altLang="zh-CN" dirty="0" smtClean="0">
              <a:latin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做实验</a:t>
            </a:r>
            <a:endParaRPr lang="en-US" altLang="zh-CN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</a:rPr>
              <a:t>2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学习方法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1826863" y="41820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855438" y="7125283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8364991" y="3030991"/>
            <a:ext cx="7654019" cy="7654019"/>
          </a:xfrm>
          <a:prstGeom prst="ellipse">
            <a:avLst/>
          </a:prstGeom>
          <a:solidFill>
            <a:srgbClr val="DCDEE0">
              <a:alpha val="5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8800257" y="3466257"/>
            <a:ext cx="6783486" cy="6783486"/>
          </a:xfrm>
          <a:prstGeom prst="ellipse">
            <a:avLst/>
          </a:prstGeom>
          <a:solidFill>
            <a:srgbClr val="F6C81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>
              <a:solidFill>
                <a:srgbClr val="F6C813"/>
              </a:solidFill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10447932" y="7002374"/>
            <a:ext cx="3488134" cy="1118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/>
            </a:pPr>
            <a:r>
              <a:rPr lang="zh-CN" altLang="en-US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学习效果</a:t>
            </a:r>
            <a:endParaRPr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11916282" y="4493636"/>
            <a:ext cx="553037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en-US" altLang="zh-CN" dirty="0" smtClean="0"/>
              <a:t>c</a:t>
            </a:r>
            <a:endParaRPr dirty="0"/>
          </a:p>
        </p:txBody>
      </p:sp>
      <p:sp>
        <p:nvSpPr>
          <p:cNvPr id="145" name="Shape 145"/>
          <p:cNvSpPr/>
          <p:nvPr/>
        </p:nvSpPr>
        <p:spPr>
          <a:xfrm>
            <a:off x="11620500" y="4588240"/>
            <a:ext cx="1143000" cy="1143003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200"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9542933" y="6511925"/>
            <a:ext cx="5298135" cy="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1887706" y="6207633"/>
            <a:ext cx="608587" cy="608587"/>
          </a:xfrm>
          <a:prstGeom prst="ellipse">
            <a:avLst/>
          </a:prstGeom>
          <a:solidFill>
            <a:srgbClr val="F5C91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12136818" y="6456743"/>
            <a:ext cx="110365" cy="11036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3610423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1060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论文讲解，</a:t>
            </a:r>
            <a:r>
              <a:rPr lang="en-US" altLang="zh-CN" dirty="0" smtClean="0">
                <a:latin typeface="+mn-ea"/>
                <a:ea typeface="+mn-ea"/>
              </a:rPr>
              <a:t>50%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要求</a:t>
            </a:r>
            <a:r>
              <a:rPr lang="en-US" altLang="zh-CN" dirty="0" smtClean="0">
                <a:latin typeface="+mn-ea"/>
              </a:rPr>
              <a:t>PPT</a:t>
            </a:r>
          </a:p>
          <a:p>
            <a:r>
              <a:rPr lang="zh-CN" altLang="en-US" dirty="0" smtClean="0">
                <a:latin typeface="+mn-ea"/>
              </a:rPr>
              <a:t>实验演示，</a:t>
            </a:r>
            <a:r>
              <a:rPr lang="en-US" altLang="zh-CN" dirty="0" smtClean="0">
                <a:latin typeface="+mn-ea"/>
              </a:rPr>
              <a:t>50%</a:t>
            </a:r>
            <a:endParaRPr lang="zh-CN" altLang="en-US" dirty="0" smtClean="0">
              <a:solidFill>
                <a:srgbClr val="FF0000"/>
              </a:solidFill>
              <a:latin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要求写报告，提倡用英文，目标是写</a:t>
            </a:r>
            <a:r>
              <a:rPr lang="en-US" altLang="zh-CN" dirty="0" smtClean="0">
                <a:latin typeface="+mn-ea"/>
              </a:rPr>
              <a:t>paper</a:t>
            </a:r>
            <a:endParaRPr lang="zh-CN" altLang="en-US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</a:rPr>
              <a:t>3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学习效果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1826863" y="446780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8364991" y="3030991"/>
            <a:ext cx="7654019" cy="7654019"/>
          </a:xfrm>
          <a:prstGeom prst="ellipse">
            <a:avLst/>
          </a:prstGeom>
          <a:solidFill>
            <a:srgbClr val="DCDEE0">
              <a:alpha val="5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8800257" y="3466257"/>
            <a:ext cx="6783486" cy="6783486"/>
          </a:xfrm>
          <a:prstGeom prst="ellipse">
            <a:avLst/>
          </a:prstGeom>
          <a:solidFill>
            <a:srgbClr val="F6C81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>
              <a:solidFill>
                <a:srgbClr val="F6C813"/>
              </a:solidFill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10790834" y="7002374"/>
            <a:ext cx="3488134" cy="1118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/>
            </a:pPr>
            <a:r>
              <a:rPr lang="en-US" altLang="zh-CN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THANKS</a:t>
            </a:r>
            <a:r>
              <a:rPr lang="zh-CN" altLang="en-US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！</a:t>
            </a:r>
            <a:endParaRPr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x="9542933" y="6511925"/>
            <a:ext cx="5298135" cy="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1887706" y="6207633"/>
            <a:ext cx="608587" cy="608587"/>
          </a:xfrm>
          <a:prstGeom prst="ellipse">
            <a:avLst/>
          </a:prstGeom>
          <a:solidFill>
            <a:srgbClr val="F5C91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12136818" y="6456743"/>
            <a:ext cx="110365" cy="11036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9351439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8364991" y="3030991"/>
            <a:ext cx="7654019" cy="7654019"/>
          </a:xfrm>
          <a:prstGeom prst="ellipse">
            <a:avLst/>
          </a:prstGeom>
          <a:solidFill>
            <a:srgbClr val="DCDEE0">
              <a:alpha val="5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8800257" y="3466257"/>
            <a:ext cx="6783486" cy="6783486"/>
          </a:xfrm>
          <a:prstGeom prst="ellipse">
            <a:avLst/>
          </a:prstGeom>
          <a:solidFill>
            <a:srgbClr val="F6C81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>
              <a:solidFill>
                <a:srgbClr val="F6C813"/>
              </a:solidFill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10447932" y="7002374"/>
            <a:ext cx="3488134" cy="1118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/>
            </a:pPr>
            <a:r>
              <a:rPr lang="zh-CN" altLang="en-US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学习内容</a:t>
            </a:r>
            <a:endParaRPr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11887706" y="4499340"/>
            <a:ext cx="608585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t>a</a:t>
            </a:r>
          </a:p>
        </p:txBody>
      </p:sp>
      <p:sp>
        <p:nvSpPr>
          <p:cNvPr id="145" name="Shape 145"/>
          <p:cNvSpPr/>
          <p:nvPr/>
        </p:nvSpPr>
        <p:spPr>
          <a:xfrm>
            <a:off x="11620500" y="4588240"/>
            <a:ext cx="1143000" cy="1143003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200"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9542933" y="6511925"/>
            <a:ext cx="5298135" cy="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1887706" y="6207633"/>
            <a:ext cx="608587" cy="608587"/>
          </a:xfrm>
          <a:prstGeom prst="ellipse">
            <a:avLst/>
          </a:prstGeom>
          <a:solidFill>
            <a:srgbClr val="F5C91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12136818" y="6456743"/>
            <a:ext cx="110365" cy="11036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1971675" y="1009650"/>
            <a:ext cx="21888450" cy="59912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sz="4000" b="1" dirty="0" smtClean="0"/>
              <a:t>课程名称</a:t>
            </a:r>
            <a:r>
              <a:rPr lang="en-US" sz="4000" b="1" dirty="0" smtClean="0"/>
              <a:t>: </a:t>
            </a:r>
            <a:r>
              <a:rPr lang="zh-CN" altLang="en-US" sz="4000" b="1" dirty="0" smtClean="0"/>
              <a:t>概率图模型和大数据建模</a:t>
            </a:r>
            <a:endParaRPr lang="zh-CN" altLang="en-US" sz="4000" dirty="0" smtClean="0"/>
          </a:p>
          <a:p>
            <a:r>
              <a:rPr lang="zh-CN" altLang="en-US" sz="4000" b="1" dirty="0" smtClean="0"/>
              <a:t>课程英文名称</a:t>
            </a:r>
            <a:r>
              <a:rPr lang="en-US" sz="4000" b="1" dirty="0" smtClean="0"/>
              <a:t>: Probability Graphical Model and Big Data Modeling</a:t>
            </a:r>
            <a:endParaRPr lang="zh-CN" altLang="en-US" sz="4000" dirty="0" smtClean="0"/>
          </a:p>
          <a:p>
            <a:r>
              <a:rPr lang="zh-CN" altLang="en-US" sz="4000" b="1" dirty="0" smtClean="0"/>
              <a:t>学分</a:t>
            </a:r>
            <a:r>
              <a:rPr lang="en-US" sz="4000" b="1" dirty="0" smtClean="0"/>
              <a:t>/</a:t>
            </a:r>
            <a:r>
              <a:rPr lang="zh-CN" altLang="en-US" sz="4000" b="1" dirty="0" smtClean="0"/>
              <a:t>学时：</a:t>
            </a:r>
            <a:r>
              <a:rPr lang="en-US" sz="4000" b="1" dirty="0" smtClean="0"/>
              <a:t>2</a:t>
            </a:r>
            <a:r>
              <a:rPr lang="zh-CN" altLang="en-US" sz="4000" b="1" dirty="0" smtClean="0"/>
              <a:t>学分</a:t>
            </a:r>
            <a:r>
              <a:rPr lang="en-US" sz="4000" b="1" dirty="0" smtClean="0"/>
              <a:t>/</a:t>
            </a:r>
            <a:r>
              <a:rPr lang="en-US" sz="4000" b="1" dirty="0" smtClean="0"/>
              <a:t>32</a:t>
            </a:r>
            <a:r>
              <a:rPr lang="zh-CN" altLang="en-US" sz="4000" b="1" dirty="0" smtClean="0"/>
              <a:t>学时</a:t>
            </a:r>
            <a:endParaRPr lang="zh-CN" altLang="en-US" sz="4000" dirty="0" smtClean="0"/>
          </a:p>
          <a:p>
            <a:r>
              <a:rPr lang="zh-CN" altLang="en-US" sz="4000" b="1" dirty="0" smtClean="0"/>
              <a:t>先修课</a:t>
            </a:r>
            <a:r>
              <a:rPr lang="en-US" sz="4000" b="1" dirty="0" smtClean="0"/>
              <a:t>: </a:t>
            </a:r>
            <a:r>
              <a:rPr lang="zh-CN" altLang="en-US" sz="4000" b="1" dirty="0" smtClean="0"/>
              <a:t>概率论、数据库</a:t>
            </a:r>
            <a:endParaRPr lang="zh-CN" altLang="en-US" sz="4000" dirty="0" smtClean="0"/>
          </a:p>
          <a:p>
            <a:pPr lvl="2"/>
            <a:endParaRPr dirty="0"/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学习内容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388713" y="122930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398238" y="2553283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1398238" y="3924883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1426813" y="5296483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15537" y="3184775"/>
            <a:ext cx="11158537" cy="8575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5" y="1095375"/>
            <a:ext cx="20688299" cy="9207500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课程大纲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第一章 概率图模型基础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en-US" altLang="zh-CN" dirty="0" smtClean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第二章 大数据基础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第三章 有向图模型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第四章 无向图模型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第五章 神经网络和深度学习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第六章 大数据分析处理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zh-CN" altLang="en-US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学习内容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31638" y="122930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5" y="1095375"/>
            <a:ext cx="20688299" cy="9207500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课程大纲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b="1" dirty="0" smtClean="0"/>
              <a:t>第一章 概率图模型基础</a:t>
            </a:r>
            <a:r>
              <a:rPr lang="en-US" b="1" dirty="0" smtClean="0"/>
              <a:t>(2</a:t>
            </a:r>
            <a:r>
              <a:rPr lang="zh-CN" altLang="en-US" b="1" dirty="0" smtClean="0"/>
              <a:t>学时</a:t>
            </a:r>
            <a:r>
              <a:rPr lang="en-US" b="1" dirty="0" smtClean="0"/>
              <a:t>)</a:t>
            </a:r>
            <a:endParaRPr lang="en-US" altLang="zh-CN" b="1" dirty="0" smtClean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第二章 大数据基础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第三章 有向图模型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第四章 无向图模型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第五章 神经网络和深度学习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第六章 大数据分析处理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zh-CN" altLang="en-US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学习内容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31638" y="122930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" name="Shape 57"/>
          <p:cNvSpPr>
            <a:spLocks noGrp="1"/>
          </p:cNvSpPr>
          <p:nvPr>
            <p:ph type="body" idx="1"/>
          </p:nvPr>
        </p:nvSpPr>
        <p:spPr>
          <a:xfrm>
            <a:off x="13087350" y="2314574"/>
            <a:ext cx="10296524" cy="42005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2"/>
            <a:r>
              <a:rPr lang="zh-CN" altLang="en-US" b="1" dirty="0" smtClean="0"/>
              <a:t>第一节 </a:t>
            </a:r>
            <a:r>
              <a:rPr lang="zh-CN" altLang="en-US" b="1" dirty="0" smtClean="0"/>
              <a:t>基本概念</a:t>
            </a:r>
            <a:endParaRPr lang="zh-CN" altLang="en-US" dirty="0" smtClean="0"/>
          </a:p>
          <a:p>
            <a:pPr lvl="2"/>
            <a:r>
              <a:rPr lang="zh-CN" altLang="en-US" b="1" dirty="0" smtClean="0"/>
              <a:t>第二节 </a:t>
            </a:r>
            <a:r>
              <a:rPr lang="zh-CN" altLang="en-US" b="1" dirty="0" smtClean="0"/>
              <a:t>贝叶</a:t>
            </a:r>
            <a:r>
              <a:rPr lang="zh-CN" altLang="en-US" b="1" dirty="0" smtClean="0"/>
              <a:t>斯网络</a:t>
            </a:r>
            <a:endParaRPr lang="en-US" altLang="zh-CN" b="1" dirty="0" smtClean="0"/>
          </a:p>
          <a:p>
            <a:pPr lvl="2"/>
            <a:r>
              <a:rPr lang="zh-CN" altLang="en-US" b="1" dirty="0" smtClean="0">
                <a:latin typeface="+mn-ea"/>
                <a:ea typeface="+mn-ea"/>
              </a:rPr>
              <a:t>第三节 </a:t>
            </a:r>
            <a:r>
              <a:rPr lang="zh-CN" altLang="en-US" b="1" dirty="0" smtClean="0">
                <a:latin typeface="+mn-ea"/>
                <a:ea typeface="+mn-ea"/>
              </a:rPr>
              <a:t>马尔科夫随机场</a:t>
            </a:r>
            <a:endParaRPr dirty="0">
              <a:latin typeface="+mn-ea"/>
              <a:ea typeface="+mn-ea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5" y="1095375"/>
            <a:ext cx="20688299" cy="9207500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课程大纲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第一章 概率图模型基础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en-US" altLang="zh-CN" dirty="0" smtClean="0">
              <a:latin typeface="+mn-ea"/>
              <a:ea typeface="+mn-ea"/>
            </a:endParaRPr>
          </a:p>
          <a:p>
            <a:pPr lvl="1"/>
            <a:r>
              <a:rPr lang="zh-CN" altLang="en-US" b="1" dirty="0" smtClean="0"/>
              <a:t>第二章 大数据基础</a:t>
            </a:r>
            <a:r>
              <a:rPr lang="en-US" b="1" dirty="0" smtClean="0"/>
              <a:t>(6</a:t>
            </a:r>
            <a:r>
              <a:rPr lang="zh-CN" altLang="en-US" b="1" dirty="0" smtClean="0"/>
              <a:t>学时</a:t>
            </a:r>
            <a:r>
              <a:rPr lang="en-US" b="1" dirty="0" smtClean="0"/>
              <a:t>)</a:t>
            </a:r>
          </a:p>
          <a:p>
            <a:pPr lvl="1"/>
            <a:r>
              <a:rPr lang="zh-CN" altLang="en-US" dirty="0" smtClean="0"/>
              <a:t>第三章 有向图模型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第四章 无向图模型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第五章 神经网络和深度学习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第六章 大数据分析处理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zh-CN" altLang="en-US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学习内容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31638" y="122930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" name="Shape 57"/>
          <p:cNvSpPr>
            <a:spLocks noGrp="1"/>
          </p:cNvSpPr>
          <p:nvPr>
            <p:ph type="body" idx="1"/>
          </p:nvPr>
        </p:nvSpPr>
        <p:spPr>
          <a:xfrm>
            <a:off x="13087350" y="3143249"/>
            <a:ext cx="10296524" cy="42005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2"/>
            <a:r>
              <a:rPr lang="zh-CN" altLang="en-US" b="1" dirty="0" smtClean="0"/>
              <a:t>第一节 大数据源</a:t>
            </a:r>
            <a:endParaRPr lang="zh-CN" altLang="en-US" dirty="0" smtClean="0"/>
          </a:p>
          <a:p>
            <a:pPr lvl="2"/>
            <a:r>
              <a:rPr lang="zh-CN" altLang="en-US" b="1" dirty="0" smtClean="0"/>
              <a:t>第二节 数据处理</a:t>
            </a:r>
            <a:endParaRPr lang="en-US" altLang="zh-CN" b="1" dirty="0" smtClean="0"/>
          </a:p>
          <a:p>
            <a:pPr lvl="2"/>
            <a:r>
              <a:rPr lang="zh-CN" altLang="en-US" b="1" smtClean="0">
                <a:latin typeface="+mn-ea"/>
                <a:ea typeface="+mn-ea"/>
              </a:rPr>
              <a:t>第三节 数据分析</a:t>
            </a:r>
            <a:endParaRPr dirty="0">
              <a:latin typeface="+mn-ea"/>
              <a:ea typeface="+mn-ea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5" y="1095375"/>
            <a:ext cx="20688299" cy="9207500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课程大纲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第一章 概率图模型基础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en-US" altLang="zh-CN" dirty="0" smtClean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第二章 大数据基础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b="1" dirty="0" smtClean="0"/>
              <a:t>第三章 有向图模型</a:t>
            </a:r>
            <a:r>
              <a:rPr lang="en-US" b="1" dirty="0" smtClean="0"/>
              <a:t>(8</a:t>
            </a:r>
            <a:r>
              <a:rPr lang="zh-CN" altLang="en-US" b="1" dirty="0" smtClean="0"/>
              <a:t>学时</a:t>
            </a:r>
            <a:r>
              <a:rPr lang="en-US" b="1" dirty="0" smtClean="0"/>
              <a:t>)</a:t>
            </a:r>
          </a:p>
          <a:p>
            <a:pPr lvl="1"/>
            <a:r>
              <a:rPr lang="zh-CN" altLang="en-US" dirty="0" smtClean="0"/>
              <a:t>第四章 无向图模型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第五章 神经网络和深度学习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第六章 大数据分析处理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zh-CN" altLang="en-US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学习内容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31638" y="122930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" name="Shape 57"/>
          <p:cNvSpPr>
            <a:spLocks noGrp="1"/>
          </p:cNvSpPr>
          <p:nvPr>
            <p:ph type="body" idx="1"/>
          </p:nvPr>
        </p:nvSpPr>
        <p:spPr>
          <a:xfrm>
            <a:off x="13087350" y="3143250"/>
            <a:ext cx="10296524" cy="6315076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/>
          <a:p>
            <a:pPr lvl="2"/>
            <a:r>
              <a:rPr lang="zh-CN" altLang="en-US" b="1" dirty="0" smtClean="0"/>
              <a:t>第一节 </a:t>
            </a:r>
            <a:r>
              <a:rPr lang="zh-CN" altLang="en-US" b="1" dirty="0" smtClean="0"/>
              <a:t>朴素贝叶斯分类器</a:t>
            </a:r>
            <a:endParaRPr lang="zh-CN" altLang="en-US" dirty="0" smtClean="0"/>
          </a:p>
          <a:p>
            <a:pPr lvl="2"/>
            <a:r>
              <a:rPr lang="zh-CN" altLang="en-US" b="1" dirty="0" smtClean="0"/>
              <a:t>第二节 </a:t>
            </a:r>
            <a:r>
              <a:rPr lang="zh-CN" altLang="en-US" b="1" dirty="0" smtClean="0"/>
              <a:t>高斯混合模型聚类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第三节 </a:t>
            </a:r>
            <a:r>
              <a:rPr lang="en-US" b="1" dirty="0" smtClean="0"/>
              <a:t>LDA</a:t>
            </a:r>
            <a:r>
              <a:rPr lang="zh-CN" altLang="en-US" b="1" dirty="0" smtClean="0"/>
              <a:t>主题模型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第四节 隐</a:t>
            </a:r>
            <a:r>
              <a:rPr lang="zh-CN" altLang="en-US" b="1" dirty="0" smtClean="0"/>
              <a:t>马模型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第五节 推荐</a:t>
            </a:r>
            <a:r>
              <a:rPr lang="zh-CN" altLang="en-US" b="1" dirty="0" smtClean="0"/>
              <a:t>模型</a:t>
            </a:r>
            <a:endParaRPr dirty="0">
              <a:latin typeface="+mn-ea"/>
              <a:ea typeface="+mn-ea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5" y="1095375"/>
            <a:ext cx="20688299" cy="9207500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课程大纲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第一章 概率图模型基础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en-US" altLang="zh-CN" dirty="0" smtClean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第二章 大数据基础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第三章 有向图模型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b="1" dirty="0" smtClean="0"/>
              <a:t>第四章 无向图</a:t>
            </a:r>
            <a:r>
              <a:rPr lang="zh-CN" altLang="en-US" b="1" dirty="0" smtClean="0"/>
              <a:t>模型及混合图模型</a:t>
            </a:r>
            <a:r>
              <a:rPr lang="en-US" b="1" dirty="0" smtClean="0"/>
              <a:t>(</a:t>
            </a:r>
            <a:r>
              <a:rPr lang="en-US" b="1" dirty="0" smtClean="0"/>
              <a:t>6</a:t>
            </a:r>
            <a:r>
              <a:rPr lang="zh-CN" altLang="en-US" b="1" dirty="0" smtClean="0"/>
              <a:t>学时</a:t>
            </a:r>
            <a:r>
              <a:rPr lang="en-US" b="1" dirty="0" smtClean="0"/>
              <a:t>)</a:t>
            </a:r>
          </a:p>
          <a:p>
            <a:pPr lvl="1"/>
            <a:r>
              <a:rPr lang="zh-CN" altLang="en-US" dirty="0" smtClean="0"/>
              <a:t>第五章 神经网络和深度学习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第六章 大数据分析处理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zh-CN" altLang="en-US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学习内容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31638" y="122930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" name="Shape 57"/>
          <p:cNvSpPr>
            <a:spLocks noGrp="1"/>
          </p:cNvSpPr>
          <p:nvPr>
            <p:ph type="body" idx="1"/>
          </p:nvPr>
        </p:nvSpPr>
        <p:spPr>
          <a:xfrm>
            <a:off x="13630275" y="4686299"/>
            <a:ext cx="10296524" cy="5715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2"/>
            <a:r>
              <a:rPr lang="zh-CN" altLang="en-US" b="1" dirty="0" smtClean="0"/>
              <a:t>第一节 </a:t>
            </a:r>
            <a:r>
              <a:rPr lang="zh-CN" altLang="en-US" b="1" dirty="0" smtClean="0"/>
              <a:t>马尔可夫随机场</a:t>
            </a:r>
            <a:endParaRPr lang="zh-CN" altLang="en-US" dirty="0" smtClean="0"/>
          </a:p>
          <a:p>
            <a:pPr lvl="2"/>
            <a:r>
              <a:rPr lang="zh-CN" altLang="en-US" b="1" dirty="0" smtClean="0"/>
              <a:t>第二节 条件随机场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第三节 与有向图模型的</a:t>
            </a:r>
            <a:r>
              <a:rPr lang="zh-CN" altLang="en-US" b="1" dirty="0" smtClean="0"/>
              <a:t>关系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第四节 混合图模型</a:t>
            </a:r>
            <a:endParaRPr lang="en-US" altLang="zh-CN" b="1" dirty="0" smtClean="0"/>
          </a:p>
          <a:p>
            <a:pPr lvl="2"/>
            <a:endParaRPr dirty="0">
              <a:latin typeface="+mn-ea"/>
              <a:ea typeface="+mn-ea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5" y="1095375"/>
            <a:ext cx="20688299" cy="9207500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课程大纲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第一章 概率图模型基础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en-US" altLang="zh-CN" dirty="0" smtClean="0">
              <a:latin typeface="+mn-ea"/>
              <a:ea typeface="+mn-ea"/>
            </a:endParaRPr>
          </a:p>
          <a:p>
            <a:pPr lvl="1"/>
            <a:r>
              <a:rPr lang="zh-CN" altLang="en-US" dirty="0" smtClean="0"/>
              <a:t>第二章 大数据基础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第三章 有向图模型</a:t>
            </a:r>
            <a:r>
              <a:rPr lang="en-US" dirty="0" smtClean="0"/>
              <a:t>(8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dirty="0" smtClean="0"/>
              <a:t>第四章 无向图模型</a:t>
            </a:r>
            <a:r>
              <a:rPr lang="en-US" dirty="0" smtClean="0"/>
              <a:t>(6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</a:p>
          <a:p>
            <a:pPr lvl="1"/>
            <a:r>
              <a:rPr lang="zh-CN" altLang="en-US" b="1" dirty="0" smtClean="0"/>
              <a:t>第五章 神经网络和深度学习</a:t>
            </a:r>
            <a:r>
              <a:rPr lang="en-US" b="1" dirty="0" smtClean="0"/>
              <a:t>(8</a:t>
            </a:r>
            <a:r>
              <a:rPr lang="zh-CN" altLang="en-US" b="1" dirty="0" smtClean="0"/>
              <a:t>学时</a:t>
            </a:r>
            <a:r>
              <a:rPr lang="en-US" b="1" dirty="0" smtClean="0"/>
              <a:t>)</a:t>
            </a:r>
          </a:p>
          <a:p>
            <a:pPr lvl="1"/>
            <a:r>
              <a:rPr lang="zh-CN" altLang="en-US" dirty="0" smtClean="0"/>
              <a:t>第六章 大数据分析处理</a:t>
            </a:r>
            <a:r>
              <a:rPr lang="en-US" dirty="0" smtClean="0"/>
              <a:t>(2</a:t>
            </a:r>
            <a:r>
              <a:rPr lang="zh-CN" altLang="en-US" dirty="0" smtClean="0"/>
              <a:t>学时</a:t>
            </a:r>
            <a:r>
              <a:rPr lang="en-US" dirty="0" smtClean="0"/>
              <a:t>)</a:t>
            </a:r>
            <a:endParaRPr lang="zh-CN" altLang="en-US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学习内容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931638" y="122930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" name="Shape 57"/>
          <p:cNvSpPr>
            <a:spLocks noGrp="1"/>
          </p:cNvSpPr>
          <p:nvPr>
            <p:ph type="body" idx="1"/>
          </p:nvPr>
        </p:nvSpPr>
        <p:spPr>
          <a:xfrm>
            <a:off x="13087350" y="6429374"/>
            <a:ext cx="11296650" cy="5172076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/>
          <a:p>
            <a:pPr lvl="2"/>
            <a:r>
              <a:rPr lang="zh-CN" altLang="en-US" b="1" dirty="0" smtClean="0"/>
              <a:t>第一节 神经网络基础</a:t>
            </a:r>
            <a:endParaRPr lang="zh-CN" altLang="en-US" dirty="0" smtClean="0"/>
          </a:p>
          <a:p>
            <a:pPr lvl="2"/>
            <a:r>
              <a:rPr lang="zh-CN" altLang="en-US" b="1" dirty="0" smtClean="0"/>
              <a:t>第二节 </a:t>
            </a:r>
            <a:r>
              <a:rPr lang="zh-CN" altLang="en-US" b="1" dirty="0" smtClean="0">
                <a:latin typeface="+mn-ea"/>
              </a:rPr>
              <a:t>卷积神经网络</a:t>
            </a:r>
            <a:endParaRPr lang="en-US" altLang="zh-CN" b="1" dirty="0" smtClean="0"/>
          </a:p>
          <a:p>
            <a:pPr lvl="2"/>
            <a:r>
              <a:rPr lang="zh-CN" altLang="en-US" b="1" dirty="0" smtClean="0">
                <a:latin typeface="+mn-ea"/>
                <a:ea typeface="+mn-ea"/>
              </a:rPr>
              <a:t>第三节 </a:t>
            </a:r>
            <a:r>
              <a:rPr lang="zh-CN" altLang="en-US" b="1" dirty="0" smtClean="0"/>
              <a:t>深度玻尔兹曼机</a:t>
            </a:r>
            <a:endParaRPr lang="en-US" altLang="zh-CN" b="1" dirty="0" smtClean="0"/>
          </a:p>
          <a:p>
            <a:pPr lvl="2"/>
            <a:r>
              <a:rPr lang="zh-CN" altLang="en-US" b="1" dirty="0" smtClean="0">
                <a:latin typeface="+mn-ea"/>
              </a:rPr>
              <a:t>第四节 循环神经网络</a:t>
            </a:r>
            <a:endParaRPr lang="zh-CN" altLang="en-US" dirty="0" smtClean="0">
              <a:latin typeface="+mn-ea"/>
            </a:endParaRPr>
          </a:p>
          <a:p>
            <a:pPr lvl="2"/>
            <a:endParaRPr dirty="0">
              <a:latin typeface="+mn-ea"/>
              <a:ea typeface="+mn-ea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17701</TotalTime>
  <Words>637</Words>
  <Application>Microsoft Office PowerPoint</Application>
  <PresentationFormat>自定义</PresentationFormat>
  <Paragraphs>105</Paragraphs>
  <Slides>15</Slides>
  <Notes>15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White</vt:lpstr>
      <vt:lpstr>幻灯片 1</vt:lpstr>
      <vt:lpstr>幻灯片 2</vt:lpstr>
      <vt:lpstr>“1.1  学习内容                           </vt:lpstr>
      <vt:lpstr>“1.1  学习内容                           </vt:lpstr>
      <vt:lpstr>“1.1  学习内容                           </vt:lpstr>
      <vt:lpstr>“1.1  学习内容                           </vt:lpstr>
      <vt:lpstr>“1.1  学习内容                           </vt:lpstr>
      <vt:lpstr>“1.1  学习内容                           </vt:lpstr>
      <vt:lpstr>“1.1  学习内容                           </vt:lpstr>
      <vt:lpstr>“1.1  学习内容                           </vt:lpstr>
      <vt:lpstr>幻灯片 11</vt:lpstr>
      <vt:lpstr>“2.1  学习方法                           </vt:lpstr>
      <vt:lpstr>幻灯片 13</vt:lpstr>
      <vt:lpstr>“3.1  学习效果                           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99</cp:revision>
  <dcterms:modified xsi:type="dcterms:W3CDTF">2017-09-10T14:22:55Z</dcterms:modified>
</cp:coreProperties>
</file>